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0" r:id="rId2"/>
    <p:sldId id="273" r:id="rId3"/>
    <p:sldId id="256" r:id="rId4"/>
    <p:sldId id="257" r:id="rId5"/>
    <p:sldId id="271" r:id="rId6"/>
    <p:sldId id="258" r:id="rId7"/>
    <p:sldId id="259" r:id="rId8"/>
    <p:sldId id="272" r:id="rId9"/>
    <p:sldId id="260" r:id="rId10"/>
    <p:sldId id="262" r:id="rId11"/>
    <p:sldId id="263" r:id="rId12"/>
    <p:sldId id="264" r:id="rId13"/>
    <p:sldId id="274"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snapToObjects="1">
      <p:cViewPr varScale="1">
        <p:scale>
          <a:sx n="90" d="100"/>
          <a:sy n="90" d="100"/>
        </p:scale>
        <p:origin x="125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heic"/><Relationship Id="rId5" Type="http://schemas.openxmlformats.org/officeDocument/2006/relationships/image" Target="../media/image11.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image" Target="../media/image34.heic"/><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5.jpg"/><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3C0A-827F-3EBF-BE69-37F24863A5D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A7AA04F-8E95-AE9B-AC3E-AC877AB002E8}"/>
              </a:ext>
            </a:extLst>
          </p:cNvPr>
          <p:cNvSpPr/>
          <p:nvPr/>
        </p:nvSpPr>
        <p:spPr>
          <a:xfrm>
            <a:off x="0" y="5056481"/>
            <a:ext cx="9144000" cy="1500347"/>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endParaRPr dirty="0"/>
          </a:p>
        </p:txBody>
      </p:sp>
      <p:sp>
        <p:nvSpPr>
          <p:cNvPr id="7" name="Rectangle 6">
            <a:extLst>
              <a:ext uri="{FF2B5EF4-FFF2-40B4-BE49-F238E27FC236}">
                <a16:creationId xmlns:a16="http://schemas.microsoft.com/office/drawing/2014/main" id="{577DE10C-2736-757E-72C2-4CB66536DD5A}"/>
              </a:ext>
            </a:extLst>
          </p:cNvPr>
          <p:cNvSpPr/>
          <p:nvPr/>
        </p:nvSpPr>
        <p:spPr>
          <a:xfrm>
            <a:off x="-638" y="2744635"/>
            <a:ext cx="9144000" cy="1500347"/>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endParaRPr dirty="0"/>
          </a:p>
        </p:txBody>
      </p:sp>
      <p:sp>
        <p:nvSpPr>
          <p:cNvPr id="2" name="Rectangle 1">
            <a:extLst>
              <a:ext uri="{FF2B5EF4-FFF2-40B4-BE49-F238E27FC236}">
                <a16:creationId xmlns:a16="http://schemas.microsoft.com/office/drawing/2014/main" id="{BF2ED9B8-A577-C440-65DF-6A40D6B2AB30}"/>
              </a:ext>
            </a:extLst>
          </p:cNvPr>
          <p:cNvSpPr/>
          <p:nvPr/>
        </p:nvSpPr>
        <p:spPr>
          <a:xfrm>
            <a:off x="690" y="551489"/>
            <a:ext cx="9144000" cy="1500347"/>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endParaRPr dirty="0"/>
          </a:p>
        </p:txBody>
      </p:sp>
      <p:pic>
        <p:nvPicPr>
          <p:cNvPr id="8" name="Picture 7">
            <a:extLst>
              <a:ext uri="{FF2B5EF4-FFF2-40B4-BE49-F238E27FC236}">
                <a16:creationId xmlns:a16="http://schemas.microsoft.com/office/drawing/2014/main" id="{D2D2DFE9-0470-D3AA-80B3-6D3505F217EB}"/>
              </a:ext>
            </a:extLst>
          </p:cNvPr>
          <p:cNvPicPr>
            <a:picLocks noChangeAspect="1"/>
          </p:cNvPicPr>
          <p:nvPr/>
        </p:nvPicPr>
        <p:blipFill>
          <a:blip r:embed="rId2"/>
          <a:stretch>
            <a:fillRect/>
          </a:stretch>
        </p:blipFill>
        <p:spPr>
          <a:xfrm>
            <a:off x="6802305" y="2756866"/>
            <a:ext cx="1797786" cy="1242609"/>
          </a:xfrm>
          <a:prstGeom prst="rect">
            <a:avLst/>
          </a:prstGeom>
        </p:spPr>
      </p:pic>
      <p:pic>
        <p:nvPicPr>
          <p:cNvPr id="11" name="Picture 10">
            <a:extLst>
              <a:ext uri="{FF2B5EF4-FFF2-40B4-BE49-F238E27FC236}">
                <a16:creationId xmlns:a16="http://schemas.microsoft.com/office/drawing/2014/main" id="{0E07B90A-64DD-712E-7BFE-3CF5845C9A64}"/>
              </a:ext>
            </a:extLst>
          </p:cNvPr>
          <p:cNvPicPr>
            <a:picLocks noChangeAspect="1"/>
          </p:cNvPicPr>
          <p:nvPr/>
        </p:nvPicPr>
        <p:blipFill>
          <a:blip r:embed="rId3"/>
          <a:stretch>
            <a:fillRect/>
          </a:stretch>
        </p:blipFill>
        <p:spPr>
          <a:xfrm>
            <a:off x="690" y="2911144"/>
            <a:ext cx="2341007" cy="846147"/>
          </a:xfrm>
          <a:prstGeom prst="rect">
            <a:avLst/>
          </a:prstGeom>
        </p:spPr>
      </p:pic>
      <p:pic>
        <p:nvPicPr>
          <p:cNvPr id="13" name="Picture 12">
            <a:extLst>
              <a:ext uri="{FF2B5EF4-FFF2-40B4-BE49-F238E27FC236}">
                <a16:creationId xmlns:a16="http://schemas.microsoft.com/office/drawing/2014/main" id="{2C329C84-BCB7-E53E-B149-44D0CD8B98B2}"/>
              </a:ext>
            </a:extLst>
          </p:cNvPr>
          <p:cNvPicPr>
            <a:picLocks noChangeAspect="1"/>
          </p:cNvPicPr>
          <p:nvPr/>
        </p:nvPicPr>
        <p:blipFill>
          <a:blip r:embed="rId4"/>
          <a:stretch>
            <a:fillRect/>
          </a:stretch>
        </p:blipFill>
        <p:spPr>
          <a:xfrm>
            <a:off x="2884778" y="1448965"/>
            <a:ext cx="2745555" cy="630792"/>
          </a:xfrm>
          <a:prstGeom prst="rect">
            <a:avLst/>
          </a:prstGeom>
        </p:spPr>
      </p:pic>
      <p:pic>
        <p:nvPicPr>
          <p:cNvPr id="15" name="Picture 14">
            <a:extLst>
              <a:ext uri="{FF2B5EF4-FFF2-40B4-BE49-F238E27FC236}">
                <a16:creationId xmlns:a16="http://schemas.microsoft.com/office/drawing/2014/main" id="{43B8601B-253D-0DAD-99A3-3B479BFB1CC8}"/>
              </a:ext>
            </a:extLst>
          </p:cNvPr>
          <p:cNvPicPr>
            <a:picLocks noChangeAspect="1"/>
          </p:cNvPicPr>
          <p:nvPr/>
        </p:nvPicPr>
        <p:blipFill>
          <a:blip r:embed="rId5"/>
          <a:stretch>
            <a:fillRect/>
          </a:stretch>
        </p:blipFill>
        <p:spPr>
          <a:xfrm>
            <a:off x="3418008" y="2935328"/>
            <a:ext cx="3075677" cy="885686"/>
          </a:xfrm>
          <a:prstGeom prst="rect">
            <a:avLst/>
          </a:prstGeom>
        </p:spPr>
      </p:pic>
      <p:sp>
        <p:nvSpPr>
          <p:cNvPr id="17" name="TextBox 16">
            <a:extLst>
              <a:ext uri="{FF2B5EF4-FFF2-40B4-BE49-F238E27FC236}">
                <a16:creationId xmlns:a16="http://schemas.microsoft.com/office/drawing/2014/main" id="{9E027C78-29FA-89F7-CE57-941FAB923B8E}"/>
              </a:ext>
            </a:extLst>
          </p:cNvPr>
          <p:cNvSpPr txBox="1"/>
          <p:nvPr/>
        </p:nvSpPr>
        <p:spPr>
          <a:xfrm>
            <a:off x="-62120" y="3660207"/>
            <a:ext cx="3344334" cy="584775"/>
          </a:xfrm>
          <a:prstGeom prst="rect">
            <a:avLst/>
          </a:prstGeom>
          <a:noFill/>
        </p:spPr>
        <p:txBody>
          <a:bodyPr wrap="square" rtlCol="0">
            <a:spAutoFit/>
          </a:bodyPr>
          <a:lstStyle/>
          <a:p>
            <a:r>
              <a:rPr lang="lt-LT" sz="1600" b="1" dirty="0"/>
              <a:t>Asmens su negalia teisių apsaugos agentūra (ANTA)</a:t>
            </a:r>
          </a:p>
        </p:txBody>
      </p:sp>
      <p:sp>
        <p:nvSpPr>
          <p:cNvPr id="18" name="TextBox 17">
            <a:extLst>
              <a:ext uri="{FF2B5EF4-FFF2-40B4-BE49-F238E27FC236}">
                <a16:creationId xmlns:a16="http://schemas.microsoft.com/office/drawing/2014/main" id="{4657F403-5210-8087-2A90-612A6008C5D7}"/>
              </a:ext>
            </a:extLst>
          </p:cNvPr>
          <p:cNvSpPr txBox="1"/>
          <p:nvPr/>
        </p:nvSpPr>
        <p:spPr>
          <a:xfrm>
            <a:off x="1690921" y="483737"/>
            <a:ext cx="5376334" cy="923330"/>
          </a:xfrm>
          <a:prstGeom prst="rect">
            <a:avLst/>
          </a:prstGeom>
          <a:noFill/>
        </p:spPr>
        <p:txBody>
          <a:bodyPr wrap="square" rtlCol="0">
            <a:spAutoFit/>
          </a:bodyPr>
          <a:lstStyle/>
          <a:p>
            <a:pPr algn="ctr"/>
            <a:r>
              <a:rPr lang="lt-LT" b="1" dirty="0">
                <a:latin typeface="Times New Roman" panose="02020603050405020304" pitchFamily="18" charset="0"/>
                <a:cs typeface="Times New Roman" panose="02020603050405020304" pitchFamily="18" charset="0"/>
              </a:rPr>
              <a:t>Projektas „Perėjimas nuo institucinės globos prie bendruomeninių paslaugų Sostinės regione, Vidurio ir vakarų Lietuvos regione“</a:t>
            </a:r>
          </a:p>
        </p:txBody>
      </p:sp>
      <p:sp>
        <p:nvSpPr>
          <p:cNvPr id="19" name="TextBox 18">
            <a:extLst>
              <a:ext uri="{FF2B5EF4-FFF2-40B4-BE49-F238E27FC236}">
                <a16:creationId xmlns:a16="http://schemas.microsoft.com/office/drawing/2014/main" id="{0E9CF93C-A980-3F8C-8B9E-17261F67BA8C}"/>
              </a:ext>
            </a:extLst>
          </p:cNvPr>
          <p:cNvSpPr txBox="1"/>
          <p:nvPr/>
        </p:nvSpPr>
        <p:spPr>
          <a:xfrm>
            <a:off x="1690921" y="5708461"/>
            <a:ext cx="5760881" cy="646331"/>
          </a:xfrm>
          <a:prstGeom prst="rect">
            <a:avLst/>
          </a:prstGeom>
          <a:noFill/>
        </p:spPr>
        <p:txBody>
          <a:bodyPr wrap="square" rtlCol="0">
            <a:spAutoFit/>
          </a:bodyPr>
          <a:lstStyle/>
          <a:p>
            <a:pPr algn="ctr"/>
            <a:r>
              <a:rPr lang="lt-LT" b="1" dirty="0">
                <a:latin typeface="Times New Roman" panose="02020603050405020304" pitchFamily="18" charset="0"/>
                <a:cs typeface="Times New Roman" panose="02020603050405020304" pitchFamily="18" charset="0"/>
              </a:rPr>
              <a:t>2025 m. spalio 8 d. </a:t>
            </a:r>
          </a:p>
          <a:p>
            <a:pPr algn="ctr"/>
            <a:r>
              <a:rPr lang="lt-LT" b="1" dirty="0">
                <a:latin typeface="Times New Roman" panose="02020603050405020304" pitchFamily="18" charset="0"/>
                <a:cs typeface="Times New Roman" panose="02020603050405020304" pitchFamily="18" charset="0"/>
              </a:rPr>
              <a:t>Panevėžys </a:t>
            </a:r>
          </a:p>
        </p:txBody>
      </p:sp>
    </p:spTree>
    <p:extLst>
      <p:ext uri="{BB962C8B-B14F-4D97-AF65-F5344CB8AC3E}">
        <p14:creationId xmlns:p14="http://schemas.microsoft.com/office/powerpoint/2010/main" val="3100556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dirty="0" err="1"/>
              <a:t>Vasaros</a:t>
            </a:r>
            <a:r>
              <a:rPr dirty="0"/>
              <a:t> </a:t>
            </a:r>
            <a:r>
              <a:rPr dirty="0" err="1"/>
              <a:t>piknikas</a:t>
            </a:r>
            <a:r>
              <a:rPr lang="lt-LT" dirty="0"/>
              <a:t> – 2025 m. vasara.</a:t>
            </a:r>
            <a:endParaRPr dirty="0"/>
          </a:p>
        </p:txBody>
      </p:sp>
      <p:sp>
        <p:nvSpPr>
          <p:cNvPr id="3" name="TextBox 2"/>
          <p:cNvSpPr txBox="1"/>
          <p:nvPr/>
        </p:nvSpPr>
        <p:spPr>
          <a:xfrm>
            <a:off x="457200" y="1097280"/>
            <a:ext cx="7464287" cy="1631216"/>
          </a:xfrm>
          <a:prstGeom prst="rect">
            <a:avLst/>
          </a:prstGeom>
          <a:noFill/>
        </p:spPr>
        <p:txBody>
          <a:bodyPr wrap="none">
            <a:spAutoFit/>
          </a:bodyPr>
          <a:lstStyle/>
          <a:p>
            <a:pPr>
              <a:defRPr sz="2000">
                <a:solidFill>
                  <a:srgbClr val="333333"/>
                </a:solidFill>
              </a:defRPr>
            </a:pPr>
            <a:r>
              <a:rPr lang="lt-LT" dirty="0"/>
              <a:t>2025 m. vasarą sulaukėme svečių iš miesto ir Jotainių </a:t>
            </a:r>
          </a:p>
          <a:p>
            <a:pPr>
              <a:defRPr sz="2000">
                <a:solidFill>
                  <a:srgbClr val="333333"/>
                </a:solidFill>
              </a:defRPr>
            </a:pPr>
            <a:r>
              <a:rPr lang="lt-LT" dirty="0"/>
              <a:t>Globos namų. Dalyviai džiaugėsi vasara ir vieni kitų draugija.</a:t>
            </a:r>
          </a:p>
          <a:p>
            <a:pPr>
              <a:defRPr sz="2000">
                <a:solidFill>
                  <a:srgbClr val="333333"/>
                </a:solidFill>
              </a:defRPr>
            </a:pPr>
            <a:r>
              <a:rPr dirty="0" err="1"/>
              <a:t>Bendruomeninis</a:t>
            </a:r>
            <a:r>
              <a:rPr dirty="0"/>
              <a:t> </a:t>
            </a:r>
            <a:r>
              <a:rPr dirty="0" err="1"/>
              <a:t>piknikas</a:t>
            </a:r>
            <a:r>
              <a:rPr dirty="0"/>
              <a:t> </a:t>
            </a:r>
            <a:r>
              <a:rPr dirty="0" err="1"/>
              <a:t>vasarą</a:t>
            </a:r>
            <a:r>
              <a:rPr dirty="0"/>
              <a:t> – tai </a:t>
            </a:r>
            <a:r>
              <a:rPr dirty="0" err="1"/>
              <a:t>erdvė</a:t>
            </a:r>
            <a:r>
              <a:rPr lang="lt-LT" dirty="0"/>
              <a:t> </a:t>
            </a:r>
            <a:r>
              <a:rPr dirty="0"/>
              <a:t> </a:t>
            </a:r>
            <a:r>
              <a:rPr lang="lt-LT" dirty="0"/>
              <a:t>leisti laiką kartu</a:t>
            </a:r>
            <a:r>
              <a:rPr dirty="0"/>
              <a:t>. </a:t>
            </a:r>
            <a:r>
              <a:rPr lang="lt-LT" dirty="0"/>
              <a:t>Klientai</a:t>
            </a:r>
            <a:r>
              <a:rPr dirty="0"/>
              <a:t>, </a:t>
            </a:r>
            <a:endParaRPr lang="lt-LT" dirty="0"/>
          </a:p>
          <a:p>
            <a:pPr>
              <a:defRPr sz="2000">
                <a:solidFill>
                  <a:srgbClr val="333333"/>
                </a:solidFill>
              </a:defRPr>
            </a:pPr>
            <a:r>
              <a:rPr dirty="0" err="1"/>
              <a:t>darbuotojai</a:t>
            </a:r>
            <a:r>
              <a:rPr dirty="0"/>
              <a:t> </a:t>
            </a:r>
            <a:r>
              <a:rPr dirty="0" err="1"/>
              <a:t>ir</a:t>
            </a:r>
            <a:r>
              <a:rPr dirty="0"/>
              <a:t> </a:t>
            </a:r>
            <a:r>
              <a:rPr dirty="0" err="1"/>
              <a:t>draugai</a:t>
            </a:r>
            <a:r>
              <a:rPr dirty="0"/>
              <a:t> </a:t>
            </a:r>
            <a:r>
              <a:rPr dirty="0" err="1"/>
              <a:t>kartu</a:t>
            </a:r>
            <a:r>
              <a:rPr dirty="0"/>
              <a:t> </a:t>
            </a:r>
            <a:r>
              <a:rPr dirty="0" err="1"/>
              <a:t>leidžia</a:t>
            </a:r>
            <a:r>
              <a:rPr dirty="0"/>
              <a:t> </a:t>
            </a:r>
            <a:r>
              <a:rPr dirty="0" err="1"/>
              <a:t>laiką</a:t>
            </a:r>
            <a:r>
              <a:rPr dirty="0"/>
              <a:t>, </a:t>
            </a:r>
            <a:r>
              <a:rPr lang="lt-LT" dirty="0"/>
              <a:t>stiprina tarpusavio ryšius, </a:t>
            </a:r>
          </a:p>
          <a:p>
            <a:pPr>
              <a:defRPr sz="2000">
                <a:solidFill>
                  <a:srgbClr val="333333"/>
                </a:solidFill>
              </a:defRPr>
            </a:pPr>
            <a:r>
              <a:rPr lang="lt-LT" dirty="0"/>
              <a:t>dalinasi patirtimi. </a:t>
            </a:r>
            <a:endParaRPr dirty="0"/>
          </a:p>
        </p:txBody>
      </p:sp>
      <p:pic>
        <p:nvPicPr>
          <p:cNvPr id="8" name="Picture 7">
            <a:extLst>
              <a:ext uri="{FF2B5EF4-FFF2-40B4-BE49-F238E27FC236}">
                <a16:creationId xmlns:a16="http://schemas.microsoft.com/office/drawing/2014/main" id="{474D2EB5-5A72-1B4C-F592-24A8F8C29C9B}"/>
              </a:ext>
            </a:extLst>
          </p:cNvPr>
          <p:cNvPicPr>
            <a:picLocks noChangeAspect="1"/>
          </p:cNvPicPr>
          <p:nvPr/>
        </p:nvPicPr>
        <p:blipFill>
          <a:blip r:embed="rId2"/>
          <a:stretch>
            <a:fillRect/>
          </a:stretch>
        </p:blipFill>
        <p:spPr>
          <a:xfrm>
            <a:off x="457200" y="4272319"/>
            <a:ext cx="2995749" cy="2246812"/>
          </a:xfrm>
          <a:prstGeom prst="rect">
            <a:avLst/>
          </a:prstGeom>
        </p:spPr>
      </p:pic>
      <p:pic>
        <p:nvPicPr>
          <p:cNvPr id="10" name="Picture 9">
            <a:extLst>
              <a:ext uri="{FF2B5EF4-FFF2-40B4-BE49-F238E27FC236}">
                <a16:creationId xmlns:a16="http://schemas.microsoft.com/office/drawing/2014/main" id="{7D1C106F-C476-8CAF-21B4-E92476AA4E01}"/>
              </a:ext>
            </a:extLst>
          </p:cNvPr>
          <p:cNvPicPr>
            <a:picLocks noChangeAspect="1"/>
          </p:cNvPicPr>
          <p:nvPr/>
        </p:nvPicPr>
        <p:blipFill>
          <a:blip r:embed="rId3"/>
          <a:stretch>
            <a:fillRect/>
          </a:stretch>
        </p:blipFill>
        <p:spPr>
          <a:xfrm>
            <a:off x="3191227" y="3697959"/>
            <a:ext cx="2887356" cy="2165517"/>
          </a:xfrm>
          <a:prstGeom prst="rect">
            <a:avLst/>
          </a:prstGeom>
        </p:spPr>
      </p:pic>
      <p:pic>
        <p:nvPicPr>
          <p:cNvPr id="12" name="Picture 11">
            <a:extLst>
              <a:ext uri="{FF2B5EF4-FFF2-40B4-BE49-F238E27FC236}">
                <a16:creationId xmlns:a16="http://schemas.microsoft.com/office/drawing/2014/main" id="{2B39AE29-DB49-FA7C-0451-C5BECC8ADEAC}"/>
              </a:ext>
            </a:extLst>
          </p:cNvPr>
          <p:cNvPicPr>
            <a:picLocks noChangeAspect="1"/>
          </p:cNvPicPr>
          <p:nvPr/>
        </p:nvPicPr>
        <p:blipFill>
          <a:blip r:embed="rId4"/>
          <a:stretch>
            <a:fillRect/>
          </a:stretch>
        </p:blipFill>
        <p:spPr>
          <a:xfrm>
            <a:off x="6001467" y="2790448"/>
            <a:ext cx="3075501" cy="23066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lang="lt-LT" noProof="0" dirty="0"/>
              <a:t>Žolinės šventė Krekenavoje – 2024 m. ir 2025 m. </a:t>
            </a:r>
          </a:p>
        </p:txBody>
      </p:sp>
      <p:sp>
        <p:nvSpPr>
          <p:cNvPr id="3" name="TextBox 2"/>
          <p:cNvSpPr txBox="1"/>
          <p:nvPr/>
        </p:nvSpPr>
        <p:spPr>
          <a:xfrm>
            <a:off x="457200" y="1097280"/>
            <a:ext cx="8612679" cy="2215991"/>
          </a:xfrm>
          <a:prstGeom prst="rect">
            <a:avLst/>
          </a:prstGeom>
          <a:noFill/>
        </p:spPr>
        <p:txBody>
          <a:bodyPr wrap="none">
            <a:spAutoFit/>
          </a:bodyPr>
          <a:lstStyle/>
          <a:p>
            <a:endParaRPr lang="lt-LT" noProof="0" dirty="0"/>
          </a:p>
          <a:p>
            <a:pPr>
              <a:defRPr sz="2000">
                <a:solidFill>
                  <a:srgbClr val="333333"/>
                </a:solidFill>
              </a:defRPr>
            </a:pPr>
            <a:r>
              <a:rPr lang="lt-LT" noProof="0" dirty="0"/>
              <a:t>Dalyvavimas tradicinėje Žolinės šventėje Krekenavoje – galimybė pristatyti </a:t>
            </a:r>
          </a:p>
          <a:p>
            <a:pPr>
              <a:defRPr sz="2000">
                <a:solidFill>
                  <a:srgbClr val="333333"/>
                </a:solidFill>
              </a:defRPr>
            </a:pPr>
            <a:r>
              <a:rPr lang="lt-LT" noProof="0" dirty="0"/>
              <a:t>gaminius, papasakoti apie veiklą vietos žmonėms, sustiprinti ryšį su visuomene.</a:t>
            </a:r>
          </a:p>
          <a:p>
            <a:pPr>
              <a:defRPr sz="2000">
                <a:solidFill>
                  <a:srgbClr val="333333"/>
                </a:solidFill>
              </a:defRPr>
            </a:pPr>
            <a:r>
              <a:rPr lang="lt-LT" noProof="0" dirty="0"/>
              <a:t> </a:t>
            </a:r>
            <a:r>
              <a:rPr lang="lt-LT" sz="2000" noProof="0" dirty="0"/>
              <a:t>Krekenava – viena ryškiausių Žolinės piligrimystės vietų Lietuvoje.</a:t>
            </a:r>
          </a:p>
          <a:p>
            <a:pPr>
              <a:defRPr sz="2000">
                <a:solidFill>
                  <a:srgbClr val="333333"/>
                </a:solidFill>
              </a:defRPr>
            </a:pPr>
            <a:r>
              <a:rPr lang="lt-LT" sz="2000" noProof="0" dirty="0"/>
              <a:t> Šventės ištakos siekia XVII a. pradžią. Per šimtmečius Krekenavos Žolinės atlaidai </a:t>
            </a:r>
          </a:p>
          <a:p>
            <a:pPr>
              <a:defRPr sz="2000">
                <a:solidFill>
                  <a:srgbClr val="333333"/>
                </a:solidFill>
              </a:defRPr>
            </a:pPr>
            <a:r>
              <a:rPr lang="lt-LT" sz="2000" noProof="0" dirty="0"/>
              <a:t>tapo dvasiniu traukos centru, suburiančiu piligrimus iš visos Lietuvos.</a:t>
            </a:r>
          </a:p>
          <a:p>
            <a:pPr>
              <a:defRPr sz="2000">
                <a:solidFill>
                  <a:srgbClr val="333333"/>
                </a:solidFill>
              </a:defRPr>
            </a:pPr>
            <a:r>
              <a:rPr lang="lt-LT" sz="2000" noProof="0" dirty="0"/>
              <a:t>Džiaugiamės dalyvavę ir prekiavę šventėje 2024 m. ir 2025 m. </a:t>
            </a:r>
            <a:endParaRPr lang="lt-LT" noProof="0" dirty="0"/>
          </a:p>
        </p:txBody>
      </p:sp>
      <p:pic>
        <p:nvPicPr>
          <p:cNvPr id="8" name="Picture 7">
            <a:extLst>
              <a:ext uri="{FF2B5EF4-FFF2-40B4-BE49-F238E27FC236}">
                <a16:creationId xmlns:a16="http://schemas.microsoft.com/office/drawing/2014/main" id="{59D13B5F-72F9-D88A-16D8-3771C2ECD058}"/>
              </a:ext>
            </a:extLst>
          </p:cNvPr>
          <p:cNvPicPr>
            <a:picLocks noChangeAspect="1"/>
          </p:cNvPicPr>
          <p:nvPr/>
        </p:nvPicPr>
        <p:blipFill>
          <a:blip r:embed="rId2"/>
          <a:stretch>
            <a:fillRect/>
          </a:stretch>
        </p:blipFill>
        <p:spPr>
          <a:xfrm>
            <a:off x="457200" y="3429000"/>
            <a:ext cx="2346750" cy="3129000"/>
          </a:xfrm>
          <a:prstGeom prst="rect">
            <a:avLst/>
          </a:prstGeom>
        </p:spPr>
      </p:pic>
      <p:pic>
        <p:nvPicPr>
          <p:cNvPr id="10" name="Picture 9">
            <a:extLst>
              <a:ext uri="{FF2B5EF4-FFF2-40B4-BE49-F238E27FC236}">
                <a16:creationId xmlns:a16="http://schemas.microsoft.com/office/drawing/2014/main" id="{F8F5998C-64E9-633D-4E61-D6196ED64A0F}"/>
              </a:ext>
            </a:extLst>
          </p:cNvPr>
          <p:cNvPicPr>
            <a:picLocks noChangeAspect="1"/>
          </p:cNvPicPr>
          <p:nvPr/>
        </p:nvPicPr>
        <p:blipFill>
          <a:blip r:embed="rId3"/>
          <a:stretch>
            <a:fillRect/>
          </a:stretch>
        </p:blipFill>
        <p:spPr>
          <a:xfrm>
            <a:off x="3061100" y="3429000"/>
            <a:ext cx="2355917" cy="3129000"/>
          </a:xfrm>
          <a:prstGeom prst="rect">
            <a:avLst/>
          </a:prstGeom>
        </p:spPr>
      </p:pic>
      <p:pic>
        <p:nvPicPr>
          <p:cNvPr id="12" name="Picture 11">
            <a:extLst>
              <a:ext uri="{FF2B5EF4-FFF2-40B4-BE49-F238E27FC236}">
                <a16:creationId xmlns:a16="http://schemas.microsoft.com/office/drawing/2014/main" id="{4470CAB3-03F5-46DA-4FA9-8B1AD1BA668B}"/>
              </a:ext>
            </a:extLst>
          </p:cNvPr>
          <p:cNvPicPr>
            <a:picLocks noChangeAspect="1"/>
          </p:cNvPicPr>
          <p:nvPr/>
        </p:nvPicPr>
        <p:blipFill>
          <a:blip r:embed="rId4"/>
          <a:stretch>
            <a:fillRect/>
          </a:stretch>
        </p:blipFill>
        <p:spPr>
          <a:xfrm>
            <a:off x="5775379" y="3429000"/>
            <a:ext cx="2346750" cy="3129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t>Naujausios veiklos kryptys 2025 m.</a:t>
            </a:r>
          </a:p>
        </p:txBody>
      </p:sp>
      <p:sp>
        <p:nvSpPr>
          <p:cNvPr id="3" name="TextBox 2"/>
          <p:cNvSpPr txBox="1"/>
          <p:nvPr/>
        </p:nvSpPr>
        <p:spPr>
          <a:xfrm>
            <a:off x="173376" y="1097280"/>
            <a:ext cx="4692888" cy="1908215"/>
          </a:xfrm>
          <a:prstGeom prst="rect">
            <a:avLst/>
          </a:prstGeom>
          <a:noFill/>
        </p:spPr>
        <p:txBody>
          <a:bodyPr wrap="none">
            <a:spAutoFit/>
          </a:bodyPr>
          <a:lstStyle/>
          <a:p>
            <a:endParaRPr dirty="0"/>
          </a:p>
          <a:p>
            <a:pPr>
              <a:defRPr sz="2000">
                <a:solidFill>
                  <a:srgbClr val="333333"/>
                </a:solidFill>
              </a:defRPr>
            </a:pPr>
            <a:r>
              <a:rPr dirty="0"/>
              <a:t>2025 m. </a:t>
            </a:r>
            <a:r>
              <a:rPr lang="lt-LT" dirty="0"/>
              <a:t>socialinės dirbtuvės bandė įvairias </a:t>
            </a:r>
          </a:p>
          <a:p>
            <a:pPr>
              <a:defRPr sz="2000">
                <a:solidFill>
                  <a:srgbClr val="333333"/>
                </a:solidFill>
              </a:defRPr>
            </a:pPr>
            <a:r>
              <a:rPr lang="lt-LT" dirty="0"/>
              <a:t>naujas veiklas. Ryškiausios iš jų – Rudens </a:t>
            </a:r>
          </a:p>
          <a:p>
            <a:pPr>
              <a:defRPr sz="2000">
                <a:solidFill>
                  <a:srgbClr val="333333"/>
                </a:solidFill>
              </a:defRPr>
            </a:pPr>
            <a:r>
              <a:rPr lang="lt-LT" dirty="0"/>
              <a:t>mugių prekyba – Panevėžys, Kupiškis,</a:t>
            </a:r>
          </a:p>
          <a:p>
            <a:pPr>
              <a:defRPr sz="2000">
                <a:solidFill>
                  <a:srgbClr val="333333"/>
                </a:solidFill>
              </a:defRPr>
            </a:pPr>
            <a:r>
              <a:rPr lang="lt-LT" dirty="0"/>
              <a:t>Krekenava. </a:t>
            </a:r>
          </a:p>
          <a:p>
            <a:pPr>
              <a:defRPr sz="2000">
                <a:solidFill>
                  <a:srgbClr val="333333"/>
                </a:solidFill>
              </a:defRPr>
            </a:pPr>
            <a:r>
              <a:rPr lang="lt-LT" dirty="0"/>
              <a:t>Nauja veikla – muilo gamyba ir kt.  </a:t>
            </a:r>
          </a:p>
        </p:txBody>
      </p:sp>
      <p:sp>
        <p:nvSpPr>
          <p:cNvPr id="4" name="Rectangle 3"/>
          <p:cNvSpPr/>
          <p:nvPr/>
        </p:nvSpPr>
        <p:spPr>
          <a:xfrm>
            <a:off x="5486400" y="1097280"/>
            <a:ext cx="2926080" cy="1371600"/>
          </a:xfrm>
          <a:prstGeom prst="rect">
            <a:avLst/>
          </a:prstGeom>
          <a:solidFill>
            <a:srgbClr val="E6E6FA"/>
          </a:solidFill>
        </p:spPr>
        <p:style>
          <a:lnRef idx="1">
            <a:schemeClr val="accent1"/>
          </a:lnRef>
          <a:fillRef idx="3">
            <a:schemeClr val="accent1"/>
          </a:fillRef>
          <a:effectRef idx="2">
            <a:schemeClr val="accent1"/>
          </a:effectRef>
          <a:fontRef idx="minor">
            <a:schemeClr val="lt1"/>
          </a:fontRef>
        </p:style>
        <p:txBody>
          <a:bodyPr rtlCol="0" anchor="ctr"/>
          <a:lstStyle/>
          <a:p>
            <a:r>
              <a:rPr dirty="0" err="1"/>
              <a:t>Nuotrauka</a:t>
            </a:r>
            <a:endParaRPr dirty="0"/>
          </a:p>
          <a:p>
            <a:r>
              <a:rPr dirty="0" err="1"/>
              <a:t>Šaltinis</a:t>
            </a:r>
            <a:r>
              <a:rPr dirty="0"/>
              <a:t>: </a:t>
            </a:r>
            <a:r>
              <a:rPr dirty="0" err="1"/>
              <a:t>mieziskiubvgn.lt</a:t>
            </a:r>
            <a:endParaRPr dirty="0"/>
          </a:p>
          <a:p>
            <a:r>
              <a:rPr dirty="0" err="1"/>
              <a:t>Straipsnis</a:t>
            </a:r>
            <a:r>
              <a:rPr dirty="0"/>
              <a:t> 8</a:t>
            </a:r>
          </a:p>
        </p:txBody>
      </p:sp>
      <p:sp>
        <p:nvSpPr>
          <p:cNvPr id="5" name="Rectangle 4"/>
          <p:cNvSpPr/>
          <p:nvPr/>
        </p:nvSpPr>
        <p:spPr>
          <a:xfrm>
            <a:off x="5486400" y="2651760"/>
            <a:ext cx="2926080" cy="1371600"/>
          </a:xfrm>
          <a:prstGeom prst="rect">
            <a:avLst/>
          </a:prstGeom>
          <a:solidFill>
            <a:srgbClr val="E6E6FA"/>
          </a:solidFill>
        </p:spPr>
        <p:style>
          <a:lnRef idx="1">
            <a:schemeClr val="accent1"/>
          </a:lnRef>
          <a:fillRef idx="3">
            <a:schemeClr val="accent1"/>
          </a:fillRef>
          <a:effectRef idx="2">
            <a:schemeClr val="accent1"/>
          </a:effectRef>
          <a:fontRef idx="minor">
            <a:schemeClr val="lt1"/>
          </a:fontRef>
        </p:style>
        <p:txBody>
          <a:bodyPr rtlCol="0" anchor="ctr"/>
          <a:lstStyle/>
          <a:p>
            <a:r>
              <a:t>Nuotrauka</a:t>
            </a:r>
          </a:p>
          <a:p>
            <a:r>
              <a:t>Šaltinis: mieziskiubvgn.lt</a:t>
            </a:r>
          </a:p>
          <a:p>
            <a:r>
              <a:t>Straipsnis 8</a:t>
            </a:r>
          </a:p>
        </p:txBody>
      </p:sp>
      <p:sp>
        <p:nvSpPr>
          <p:cNvPr id="6" name="Rectangle 5"/>
          <p:cNvSpPr/>
          <p:nvPr/>
        </p:nvSpPr>
        <p:spPr>
          <a:xfrm>
            <a:off x="5486400" y="4206240"/>
            <a:ext cx="2926080" cy="1371600"/>
          </a:xfrm>
          <a:prstGeom prst="rect">
            <a:avLst/>
          </a:prstGeom>
          <a:solidFill>
            <a:srgbClr val="E6E6FA"/>
          </a:solidFill>
        </p:spPr>
        <p:style>
          <a:lnRef idx="1">
            <a:schemeClr val="accent1"/>
          </a:lnRef>
          <a:fillRef idx="3">
            <a:schemeClr val="accent1"/>
          </a:fillRef>
          <a:effectRef idx="2">
            <a:schemeClr val="accent1"/>
          </a:effectRef>
          <a:fontRef idx="minor">
            <a:schemeClr val="lt1"/>
          </a:fontRef>
        </p:style>
        <p:txBody>
          <a:bodyPr rtlCol="0" anchor="ctr"/>
          <a:lstStyle/>
          <a:p>
            <a:r>
              <a:t>Nuotrauka</a:t>
            </a:r>
          </a:p>
          <a:p>
            <a:r>
              <a:t>Šaltinis: mieziskiubvgn.lt</a:t>
            </a:r>
          </a:p>
          <a:p>
            <a:r>
              <a:t>Straipsnis 8</a:t>
            </a:r>
          </a:p>
        </p:txBody>
      </p:sp>
      <p:pic>
        <p:nvPicPr>
          <p:cNvPr id="10" name="Picture 9">
            <a:extLst>
              <a:ext uri="{FF2B5EF4-FFF2-40B4-BE49-F238E27FC236}">
                <a16:creationId xmlns:a16="http://schemas.microsoft.com/office/drawing/2014/main" id="{E36C8ECB-DC36-70AA-5B09-4A135874CD13}"/>
              </a:ext>
            </a:extLst>
          </p:cNvPr>
          <p:cNvPicPr>
            <a:picLocks noChangeAspect="1"/>
          </p:cNvPicPr>
          <p:nvPr/>
        </p:nvPicPr>
        <p:blipFill>
          <a:blip r:embed="rId2"/>
          <a:stretch>
            <a:fillRect/>
          </a:stretch>
        </p:blipFill>
        <p:spPr>
          <a:xfrm>
            <a:off x="5486400" y="1097280"/>
            <a:ext cx="2926080" cy="1371600"/>
          </a:xfrm>
          <a:prstGeom prst="rect">
            <a:avLst/>
          </a:prstGeom>
        </p:spPr>
      </p:pic>
      <p:pic>
        <p:nvPicPr>
          <p:cNvPr id="12" name="Picture 11">
            <a:extLst>
              <a:ext uri="{FF2B5EF4-FFF2-40B4-BE49-F238E27FC236}">
                <a16:creationId xmlns:a16="http://schemas.microsoft.com/office/drawing/2014/main" id="{127A8919-0669-1E3C-F86A-A3D1A04B51E5}"/>
              </a:ext>
            </a:extLst>
          </p:cNvPr>
          <p:cNvPicPr>
            <a:picLocks noChangeAspect="1"/>
          </p:cNvPicPr>
          <p:nvPr/>
        </p:nvPicPr>
        <p:blipFill>
          <a:blip r:embed="rId3"/>
          <a:stretch>
            <a:fillRect/>
          </a:stretch>
        </p:blipFill>
        <p:spPr>
          <a:xfrm>
            <a:off x="5501640" y="2650068"/>
            <a:ext cx="2910840" cy="1371600"/>
          </a:xfrm>
          <a:prstGeom prst="rect">
            <a:avLst/>
          </a:prstGeom>
        </p:spPr>
      </p:pic>
      <p:pic>
        <p:nvPicPr>
          <p:cNvPr id="14" name="Picture 13">
            <a:extLst>
              <a:ext uri="{FF2B5EF4-FFF2-40B4-BE49-F238E27FC236}">
                <a16:creationId xmlns:a16="http://schemas.microsoft.com/office/drawing/2014/main" id="{11F3D7F0-0629-387D-8E29-1263F0F85DC6}"/>
              </a:ext>
            </a:extLst>
          </p:cNvPr>
          <p:cNvPicPr>
            <a:picLocks noChangeAspect="1"/>
          </p:cNvPicPr>
          <p:nvPr/>
        </p:nvPicPr>
        <p:blipFill>
          <a:blip r:embed="rId4"/>
          <a:stretch>
            <a:fillRect/>
          </a:stretch>
        </p:blipFill>
        <p:spPr>
          <a:xfrm>
            <a:off x="5471160" y="4206240"/>
            <a:ext cx="2926080" cy="1375664"/>
          </a:xfrm>
          <a:prstGeom prst="rect">
            <a:avLst/>
          </a:prstGeom>
        </p:spPr>
      </p:pic>
      <p:pic>
        <p:nvPicPr>
          <p:cNvPr id="8" name="Picture 7">
            <a:extLst>
              <a:ext uri="{FF2B5EF4-FFF2-40B4-BE49-F238E27FC236}">
                <a16:creationId xmlns:a16="http://schemas.microsoft.com/office/drawing/2014/main" id="{D3A0E9E6-524C-1313-08EE-F7F1011F8EBD}"/>
              </a:ext>
            </a:extLst>
          </p:cNvPr>
          <p:cNvPicPr>
            <a:picLocks noChangeAspect="1"/>
          </p:cNvPicPr>
          <p:nvPr/>
        </p:nvPicPr>
        <p:blipFill>
          <a:blip r:embed="rId5"/>
          <a:stretch>
            <a:fillRect/>
          </a:stretch>
        </p:blipFill>
        <p:spPr>
          <a:xfrm>
            <a:off x="2519820" y="3429001"/>
            <a:ext cx="2052180" cy="2736240"/>
          </a:xfrm>
          <a:prstGeom prst="rect">
            <a:avLst/>
          </a:prstGeom>
        </p:spPr>
      </p:pic>
      <p:pic>
        <p:nvPicPr>
          <p:cNvPr id="15" name="Picture 14">
            <a:extLst>
              <a:ext uri="{FF2B5EF4-FFF2-40B4-BE49-F238E27FC236}">
                <a16:creationId xmlns:a16="http://schemas.microsoft.com/office/drawing/2014/main" id="{4959ADD6-0286-A6E0-8D73-F2F154169686}"/>
              </a:ext>
            </a:extLst>
          </p:cNvPr>
          <p:cNvPicPr>
            <a:picLocks noChangeAspect="1"/>
          </p:cNvPicPr>
          <p:nvPr/>
        </p:nvPicPr>
        <p:blipFill>
          <a:blip r:embed="rId6"/>
          <a:stretch>
            <a:fillRect/>
          </a:stretch>
        </p:blipFill>
        <p:spPr>
          <a:xfrm>
            <a:off x="300000" y="3429000"/>
            <a:ext cx="2052180" cy="2736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AFC7D-9500-0BC7-8DB0-CFC1CAF2437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CB61007-4EF5-F02B-B5D7-3C674D27A296}"/>
              </a:ext>
            </a:extLst>
          </p:cNvPr>
          <p:cNvPicPr>
            <a:picLocks noChangeAspect="1"/>
          </p:cNvPicPr>
          <p:nvPr/>
        </p:nvPicPr>
        <p:blipFill>
          <a:blip r:embed="rId2"/>
          <a:stretch>
            <a:fillRect/>
          </a:stretch>
        </p:blipFill>
        <p:spPr>
          <a:xfrm>
            <a:off x="3206044" y="1238229"/>
            <a:ext cx="5876996" cy="4407747"/>
          </a:xfrm>
          <a:prstGeom prst="rect">
            <a:avLst/>
          </a:prstGeom>
        </p:spPr>
      </p:pic>
      <p:sp>
        <p:nvSpPr>
          <p:cNvPr id="2" name="Rectangle 1">
            <a:extLst>
              <a:ext uri="{FF2B5EF4-FFF2-40B4-BE49-F238E27FC236}">
                <a16:creationId xmlns:a16="http://schemas.microsoft.com/office/drawing/2014/main" id="{E4E68698-1809-142B-9563-C5733238651B}"/>
              </a:ext>
            </a:extLst>
          </p:cNvPr>
          <p:cNvSpPr/>
          <p:nvPr/>
        </p:nvSpPr>
        <p:spPr>
          <a:xfrm>
            <a:off x="-91897" y="0"/>
            <a:ext cx="9327794"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lang="lt-LT" dirty="0"/>
              <a:t>Ačiū už dėmesį.</a:t>
            </a:r>
            <a:endParaRPr dirty="0"/>
          </a:p>
        </p:txBody>
      </p:sp>
      <p:pic>
        <p:nvPicPr>
          <p:cNvPr id="8" name="Picture 7">
            <a:extLst>
              <a:ext uri="{FF2B5EF4-FFF2-40B4-BE49-F238E27FC236}">
                <a16:creationId xmlns:a16="http://schemas.microsoft.com/office/drawing/2014/main" id="{4368D616-4DAD-125C-69F5-11A90CC5DA5D}"/>
              </a:ext>
            </a:extLst>
          </p:cNvPr>
          <p:cNvPicPr>
            <a:picLocks noChangeAspect="1"/>
          </p:cNvPicPr>
          <p:nvPr/>
        </p:nvPicPr>
        <p:blipFill>
          <a:blip r:embed="rId3"/>
          <a:stretch>
            <a:fillRect/>
          </a:stretch>
        </p:blipFill>
        <p:spPr>
          <a:xfrm>
            <a:off x="0" y="4928529"/>
            <a:ext cx="2440678" cy="1601695"/>
          </a:xfrm>
          <a:prstGeom prst="rect">
            <a:avLst/>
          </a:prstGeom>
        </p:spPr>
      </p:pic>
      <p:pic>
        <p:nvPicPr>
          <p:cNvPr id="5" name="Picture 4">
            <a:extLst>
              <a:ext uri="{FF2B5EF4-FFF2-40B4-BE49-F238E27FC236}">
                <a16:creationId xmlns:a16="http://schemas.microsoft.com/office/drawing/2014/main" id="{B63AB000-2F2E-025F-FAF8-7C1E6F7143C5}"/>
              </a:ext>
            </a:extLst>
          </p:cNvPr>
          <p:cNvPicPr>
            <a:picLocks noChangeAspect="1"/>
          </p:cNvPicPr>
          <p:nvPr/>
        </p:nvPicPr>
        <p:blipFill>
          <a:blip r:embed="rId4"/>
          <a:stretch>
            <a:fillRect/>
          </a:stretch>
        </p:blipFill>
        <p:spPr>
          <a:xfrm>
            <a:off x="130367" y="3318997"/>
            <a:ext cx="3075677" cy="885686"/>
          </a:xfrm>
          <a:prstGeom prst="rect">
            <a:avLst/>
          </a:prstGeom>
        </p:spPr>
      </p:pic>
      <p:pic>
        <p:nvPicPr>
          <p:cNvPr id="6" name="Picture 5">
            <a:extLst>
              <a:ext uri="{FF2B5EF4-FFF2-40B4-BE49-F238E27FC236}">
                <a16:creationId xmlns:a16="http://schemas.microsoft.com/office/drawing/2014/main" id="{FE314C9F-F872-64E0-4983-A9A487D01000}"/>
              </a:ext>
            </a:extLst>
          </p:cNvPr>
          <p:cNvPicPr>
            <a:picLocks noChangeAspect="1"/>
          </p:cNvPicPr>
          <p:nvPr/>
        </p:nvPicPr>
        <p:blipFill>
          <a:blip r:embed="rId5"/>
          <a:stretch>
            <a:fillRect/>
          </a:stretch>
        </p:blipFill>
        <p:spPr>
          <a:xfrm>
            <a:off x="131657" y="1128623"/>
            <a:ext cx="2341007" cy="846147"/>
          </a:xfrm>
          <a:prstGeom prst="rect">
            <a:avLst/>
          </a:prstGeom>
        </p:spPr>
      </p:pic>
      <p:sp>
        <p:nvSpPr>
          <p:cNvPr id="7" name="TextBox 6">
            <a:extLst>
              <a:ext uri="{FF2B5EF4-FFF2-40B4-BE49-F238E27FC236}">
                <a16:creationId xmlns:a16="http://schemas.microsoft.com/office/drawing/2014/main" id="{61CACCE6-20BC-203C-2FC5-1C88E8249B9D}"/>
              </a:ext>
            </a:extLst>
          </p:cNvPr>
          <p:cNvSpPr txBox="1"/>
          <p:nvPr/>
        </p:nvSpPr>
        <p:spPr>
          <a:xfrm>
            <a:off x="68847" y="1877686"/>
            <a:ext cx="3344334" cy="584775"/>
          </a:xfrm>
          <a:prstGeom prst="rect">
            <a:avLst/>
          </a:prstGeom>
          <a:noFill/>
        </p:spPr>
        <p:txBody>
          <a:bodyPr wrap="square" rtlCol="0">
            <a:spAutoFit/>
          </a:bodyPr>
          <a:lstStyle/>
          <a:p>
            <a:r>
              <a:rPr lang="lt-LT" sz="1600" b="1" dirty="0"/>
              <a:t>Asmens su negalia teisių apsaugos agentūra (ANTA)</a:t>
            </a:r>
          </a:p>
        </p:txBody>
      </p:sp>
    </p:spTree>
    <p:extLst>
      <p:ext uri="{BB962C8B-B14F-4D97-AF65-F5344CB8AC3E}">
        <p14:creationId xmlns:p14="http://schemas.microsoft.com/office/powerpoint/2010/main" val="1287914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78FE97-D257-301C-CAF1-76FFCB1B921A}"/>
              </a:ext>
            </a:extLst>
          </p:cNvPr>
          <p:cNvPicPr>
            <a:picLocks noChangeAspect="1"/>
          </p:cNvPicPr>
          <p:nvPr/>
        </p:nvPicPr>
        <p:blipFill>
          <a:blip r:embed="rId2"/>
          <a:stretch>
            <a:fillRect/>
          </a:stretch>
        </p:blipFill>
        <p:spPr>
          <a:xfrm>
            <a:off x="3666066" y="949523"/>
            <a:ext cx="5273039" cy="3954779"/>
          </a:xfrm>
          <a:prstGeom prst="rect">
            <a:avLst/>
          </a:prstGeom>
        </p:spPr>
      </p:pic>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t>Kontaktai</a:t>
            </a:r>
          </a:p>
        </p:txBody>
      </p:sp>
      <p:sp>
        <p:nvSpPr>
          <p:cNvPr id="3" name="TextBox 2"/>
          <p:cNvSpPr txBox="1"/>
          <p:nvPr/>
        </p:nvSpPr>
        <p:spPr>
          <a:xfrm>
            <a:off x="204895" y="2769221"/>
            <a:ext cx="3100721" cy="1908215"/>
          </a:xfrm>
          <a:prstGeom prst="rect">
            <a:avLst/>
          </a:prstGeom>
          <a:noFill/>
        </p:spPr>
        <p:txBody>
          <a:bodyPr wrap="none">
            <a:spAutoFit/>
          </a:bodyPr>
          <a:lstStyle/>
          <a:p>
            <a:endParaRPr dirty="0"/>
          </a:p>
          <a:p>
            <a:pPr>
              <a:defRPr sz="2000">
                <a:solidFill>
                  <a:srgbClr val="333333"/>
                </a:solidFill>
              </a:defRPr>
            </a:pPr>
            <a:r>
              <a:rPr dirty="0" err="1"/>
              <a:t>VšĮ</a:t>
            </a:r>
            <a:r>
              <a:rPr dirty="0"/>
              <a:t> </a:t>
            </a:r>
            <a:r>
              <a:rPr lang="lt-LT" dirty="0"/>
              <a:t>"</a:t>
            </a:r>
            <a:r>
              <a:rPr dirty="0" err="1"/>
              <a:t>Vilties</a:t>
            </a:r>
            <a:r>
              <a:rPr dirty="0"/>
              <a:t> </a:t>
            </a:r>
            <a:r>
              <a:rPr dirty="0" err="1"/>
              <a:t>slėnis</a:t>
            </a:r>
            <a:r>
              <a:rPr lang="lt-LT" dirty="0"/>
              <a:t>"</a:t>
            </a:r>
            <a:br>
              <a:rPr dirty="0"/>
            </a:br>
            <a:r>
              <a:rPr dirty="0"/>
              <a:t>www.mieziskiubvgn.lt</a:t>
            </a:r>
            <a:br>
              <a:rPr dirty="0"/>
            </a:br>
            <a:r>
              <a:rPr dirty="0"/>
              <a:t>El. </a:t>
            </a:r>
            <a:r>
              <a:rPr dirty="0" err="1"/>
              <a:t>paštas</a:t>
            </a:r>
            <a:r>
              <a:rPr dirty="0"/>
              <a:t>: </a:t>
            </a:r>
            <a:endParaRPr lang="lt-LT" dirty="0"/>
          </a:p>
          <a:p>
            <a:pPr>
              <a:defRPr sz="2000">
                <a:solidFill>
                  <a:srgbClr val="333333"/>
                </a:solidFill>
              </a:defRPr>
            </a:pPr>
            <a:r>
              <a:rPr lang="lt-LT" dirty="0"/>
              <a:t>mieziskiunamai@gmail.com</a:t>
            </a:r>
            <a:br>
              <a:rPr dirty="0"/>
            </a:br>
            <a:r>
              <a:rPr dirty="0"/>
              <a:t>Tel.: </a:t>
            </a:r>
            <a:r>
              <a:rPr lang="lt-LT" dirty="0"/>
              <a:t>0 678 23 793</a:t>
            </a:r>
            <a:endParaRPr dirty="0"/>
          </a:p>
        </p:txBody>
      </p:sp>
      <p:pic>
        <p:nvPicPr>
          <p:cNvPr id="8" name="Picture 7">
            <a:extLst>
              <a:ext uri="{FF2B5EF4-FFF2-40B4-BE49-F238E27FC236}">
                <a16:creationId xmlns:a16="http://schemas.microsoft.com/office/drawing/2014/main" id="{B047BA2E-0048-D32D-80C3-251EB9BBBD90}"/>
              </a:ext>
            </a:extLst>
          </p:cNvPr>
          <p:cNvPicPr>
            <a:picLocks noChangeAspect="1"/>
          </p:cNvPicPr>
          <p:nvPr/>
        </p:nvPicPr>
        <p:blipFill>
          <a:blip r:embed="rId3"/>
          <a:stretch>
            <a:fillRect/>
          </a:stretch>
        </p:blipFill>
        <p:spPr>
          <a:xfrm>
            <a:off x="204895" y="949523"/>
            <a:ext cx="2440678" cy="16016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7A45-053D-0233-EE9D-A61CC7084D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FF6DD4-5B64-6C38-E8F1-229E9CC0B0E4}"/>
              </a:ext>
            </a:extLst>
          </p:cNvPr>
          <p:cNvSpPr/>
          <p:nvPr/>
        </p:nvSpPr>
        <p:spPr>
          <a:xfrm>
            <a:off x="59267" y="1"/>
            <a:ext cx="9144000" cy="1092199"/>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endParaRPr dirty="0"/>
          </a:p>
        </p:txBody>
      </p:sp>
      <p:sp>
        <p:nvSpPr>
          <p:cNvPr id="3" name="TextBox 2">
            <a:extLst>
              <a:ext uri="{FF2B5EF4-FFF2-40B4-BE49-F238E27FC236}">
                <a16:creationId xmlns:a16="http://schemas.microsoft.com/office/drawing/2014/main" id="{D435D3B7-4C19-8B3D-0D1C-A0512ECD66B8}"/>
              </a:ext>
            </a:extLst>
          </p:cNvPr>
          <p:cNvSpPr txBox="1"/>
          <p:nvPr/>
        </p:nvSpPr>
        <p:spPr>
          <a:xfrm>
            <a:off x="224929" y="1235347"/>
            <a:ext cx="5278405" cy="3447098"/>
          </a:xfrm>
          <a:prstGeom prst="rect">
            <a:avLst/>
          </a:prstGeom>
          <a:noFill/>
        </p:spPr>
        <p:txBody>
          <a:bodyPr wrap="square">
            <a:spAutoFit/>
          </a:bodyPr>
          <a:lstStyle/>
          <a:p>
            <a:endParaRPr dirty="0"/>
          </a:p>
          <a:p>
            <a:pPr>
              <a:defRPr sz="2000">
                <a:solidFill>
                  <a:srgbClr val="333333"/>
                </a:solidFill>
              </a:defRPr>
            </a:pPr>
            <a:r>
              <a:rPr lang="lt-LT" dirty="0"/>
              <a:t>Projekto pradžia – 2024 m. birželio 3 d. </a:t>
            </a:r>
          </a:p>
          <a:p>
            <a:pPr>
              <a:defRPr sz="2000">
                <a:solidFill>
                  <a:srgbClr val="333333"/>
                </a:solidFill>
              </a:defRPr>
            </a:pPr>
            <a:r>
              <a:rPr dirty="0" err="1"/>
              <a:t>Socialinės</a:t>
            </a:r>
            <a:r>
              <a:rPr dirty="0"/>
              <a:t> </a:t>
            </a:r>
            <a:r>
              <a:rPr dirty="0" err="1"/>
              <a:t>dirbtuvės</a:t>
            </a:r>
            <a:r>
              <a:rPr dirty="0"/>
              <a:t> – tai </a:t>
            </a:r>
            <a:r>
              <a:rPr dirty="0" err="1"/>
              <a:t>paslaugos</a:t>
            </a:r>
            <a:r>
              <a:rPr dirty="0"/>
              <a:t>, </a:t>
            </a:r>
            <a:r>
              <a:rPr dirty="0" err="1"/>
              <a:t>kurios</a:t>
            </a:r>
            <a:r>
              <a:rPr dirty="0"/>
              <a:t> </a:t>
            </a:r>
            <a:endParaRPr lang="lt-LT" dirty="0"/>
          </a:p>
          <a:p>
            <a:pPr>
              <a:defRPr sz="2000">
                <a:solidFill>
                  <a:srgbClr val="333333"/>
                </a:solidFill>
              </a:defRPr>
            </a:pPr>
            <a:r>
              <a:rPr dirty="0" err="1"/>
              <a:t>žmonėms</a:t>
            </a:r>
            <a:r>
              <a:rPr dirty="0"/>
              <a:t> </a:t>
            </a:r>
            <a:r>
              <a:rPr dirty="0" err="1"/>
              <a:t>su</a:t>
            </a:r>
            <a:r>
              <a:rPr dirty="0"/>
              <a:t> </a:t>
            </a:r>
            <a:r>
              <a:rPr dirty="0" err="1"/>
              <a:t>negalia</a:t>
            </a:r>
            <a:r>
              <a:rPr dirty="0"/>
              <a:t> </a:t>
            </a:r>
            <a:r>
              <a:rPr dirty="0" err="1"/>
              <a:t>suteikia</a:t>
            </a:r>
            <a:r>
              <a:rPr dirty="0"/>
              <a:t> </a:t>
            </a:r>
            <a:r>
              <a:rPr dirty="0" err="1"/>
              <a:t>galimybę</a:t>
            </a:r>
            <a:r>
              <a:rPr dirty="0"/>
              <a:t> </a:t>
            </a:r>
            <a:r>
              <a:rPr dirty="0" err="1"/>
              <a:t>ugdyti</a:t>
            </a:r>
            <a:r>
              <a:rPr dirty="0"/>
              <a:t> </a:t>
            </a:r>
            <a:endParaRPr lang="lt-LT" dirty="0"/>
          </a:p>
          <a:p>
            <a:pPr>
              <a:defRPr sz="2000">
                <a:solidFill>
                  <a:srgbClr val="333333"/>
                </a:solidFill>
              </a:defRPr>
            </a:pPr>
            <a:r>
              <a:rPr dirty="0" err="1"/>
              <a:t>darbinius</a:t>
            </a:r>
            <a:r>
              <a:rPr dirty="0"/>
              <a:t> </a:t>
            </a:r>
            <a:r>
              <a:rPr dirty="0" err="1"/>
              <a:t>įgūdžius</a:t>
            </a:r>
            <a:r>
              <a:rPr dirty="0"/>
              <a:t>, </a:t>
            </a:r>
            <a:r>
              <a:rPr dirty="0" err="1"/>
              <a:t>lavinti</a:t>
            </a:r>
            <a:r>
              <a:rPr dirty="0"/>
              <a:t> </a:t>
            </a:r>
            <a:r>
              <a:rPr dirty="0" err="1"/>
              <a:t>savarankiškumą</a:t>
            </a:r>
            <a:r>
              <a:rPr dirty="0"/>
              <a:t> </a:t>
            </a:r>
            <a:r>
              <a:rPr dirty="0" err="1"/>
              <a:t>ir</a:t>
            </a:r>
            <a:r>
              <a:rPr dirty="0"/>
              <a:t> </a:t>
            </a:r>
            <a:endParaRPr lang="lt-LT" dirty="0"/>
          </a:p>
          <a:p>
            <a:pPr>
              <a:defRPr sz="2000">
                <a:solidFill>
                  <a:srgbClr val="333333"/>
                </a:solidFill>
              </a:defRPr>
            </a:pPr>
            <a:r>
              <a:rPr dirty="0" err="1"/>
              <a:t>įsilieti</a:t>
            </a:r>
            <a:r>
              <a:rPr dirty="0"/>
              <a:t> į </a:t>
            </a:r>
            <a:r>
              <a:rPr dirty="0" err="1"/>
              <a:t>bendruomenės</a:t>
            </a:r>
            <a:r>
              <a:rPr dirty="0"/>
              <a:t> </a:t>
            </a:r>
            <a:r>
              <a:rPr dirty="0" err="1"/>
              <a:t>gyvenimą</a:t>
            </a:r>
            <a:r>
              <a:rPr dirty="0"/>
              <a:t>. </a:t>
            </a:r>
            <a:endParaRPr lang="lt-LT" dirty="0"/>
          </a:p>
          <a:p>
            <a:pPr>
              <a:defRPr sz="2000">
                <a:solidFill>
                  <a:srgbClr val="333333"/>
                </a:solidFill>
              </a:defRPr>
            </a:pPr>
            <a:r>
              <a:rPr dirty="0"/>
              <a:t>Jos </a:t>
            </a:r>
            <a:r>
              <a:rPr dirty="0" err="1"/>
              <a:t>yra</a:t>
            </a:r>
            <a:r>
              <a:rPr dirty="0"/>
              <a:t> </a:t>
            </a:r>
            <a:r>
              <a:rPr dirty="0" err="1"/>
              <a:t>socialinės</a:t>
            </a:r>
            <a:r>
              <a:rPr dirty="0"/>
              <a:t> </a:t>
            </a:r>
            <a:r>
              <a:rPr dirty="0" err="1"/>
              <a:t>globos</a:t>
            </a:r>
            <a:r>
              <a:rPr dirty="0"/>
              <a:t> </a:t>
            </a:r>
            <a:r>
              <a:rPr dirty="0" err="1"/>
              <a:t>sistemos</a:t>
            </a:r>
            <a:r>
              <a:rPr dirty="0"/>
              <a:t> </a:t>
            </a:r>
            <a:r>
              <a:rPr dirty="0" err="1"/>
              <a:t>pertvarkos</a:t>
            </a:r>
            <a:r>
              <a:rPr dirty="0"/>
              <a:t> </a:t>
            </a:r>
            <a:r>
              <a:rPr dirty="0" err="1"/>
              <a:t>dalis</a:t>
            </a:r>
            <a:r>
              <a:rPr dirty="0"/>
              <a:t>, </a:t>
            </a:r>
            <a:r>
              <a:rPr dirty="0" err="1"/>
              <a:t>užtikrinanti</a:t>
            </a:r>
            <a:r>
              <a:rPr dirty="0"/>
              <a:t> </a:t>
            </a:r>
            <a:r>
              <a:rPr dirty="0" err="1"/>
              <a:t>orų</a:t>
            </a:r>
            <a:r>
              <a:rPr dirty="0"/>
              <a:t> </a:t>
            </a:r>
            <a:r>
              <a:rPr dirty="0" err="1"/>
              <a:t>ir</a:t>
            </a:r>
            <a:r>
              <a:rPr dirty="0"/>
              <a:t> </a:t>
            </a:r>
            <a:r>
              <a:rPr dirty="0" err="1"/>
              <a:t>prasmingą</a:t>
            </a:r>
            <a:r>
              <a:rPr dirty="0"/>
              <a:t> </a:t>
            </a:r>
            <a:r>
              <a:rPr dirty="0" err="1"/>
              <a:t>gyvenimą</a:t>
            </a:r>
            <a:r>
              <a:rPr lang="lt-LT" dirty="0"/>
              <a:t> ir socialinę </a:t>
            </a:r>
            <a:r>
              <a:rPr lang="lt-LT" dirty="0" err="1"/>
              <a:t>įtrauktį</a:t>
            </a:r>
            <a:r>
              <a:rPr lang="lt-LT" dirty="0"/>
              <a:t>. </a:t>
            </a:r>
          </a:p>
          <a:p>
            <a:pPr>
              <a:defRPr sz="2000">
                <a:solidFill>
                  <a:srgbClr val="333333"/>
                </a:solidFill>
              </a:defRPr>
            </a:pPr>
            <a:endParaRPr lang="lt-LT" dirty="0"/>
          </a:p>
          <a:p>
            <a:pPr>
              <a:defRPr sz="2000">
                <a:solidFill>
                  <a:srgbClr val="333333"/>
                </a:solidFill>
              </a:defRPr>
            </a:pPr>
            <a:endParaRPr dirty="0"/>
          </a:p>
        </p:txBody>
      </p:sp>
      <p:pic>
        <p:nvPicPr>
          <p:cNvPr id="8" name="Picture 7">
            <a:extLst>
              <a:ext uri="{FF2B5EF4-FFF2-40B4-BE49-F238E27FC236}">
                <a16:creationId xmlns:a16="http://schemas.microsoft.com/office/drawing/2014/main" id="{806B1E5D-EB6B-4CD7-626E-DFC8288A7589}"/>
              </a:ext>
            </a:extLst>
          </p:cNvPr>
          <p:cNvPicPr>
            <a:picLocks noChangeAspect="1"/>
          </p:cNvPicPr>
          <p:nvPr/>
        </p:nvPicPr>
        <p:blipFill>
          <a:blip r:embed="rId2"/>
          <a:stretch>
            <a:fillRect/>
          </a:stretch>
        </p:blipFill>
        <p:spPr>
          <a:xfrm>
            <a:off x="3470194" y="0"/>
            <a:ext cx="1829939" cy="1200898"/>
          </a:xfrm>
          <a:prstGeom prst="rect">
            <a:avLst/>
          </a:prstGeom>
        </p:spPr>
      </p:pic>
      <p:pic>
        <p:nvPicPr>
          <p:cNvPr id="10" name="Picture 9">
            <a:extLst>
              <a:ext uri="{FF2B5EF4-FFF2-40B4-BE49-F238E27FC236}">
                <a16:creationId xmlns:a16="http://schemas.microsoft.com/office/drawing/2014/main" id="{3EC1C3D8-B6D9-AE96-AE3E-EFB911B9F64E}"/>
              </a:ext>
            </a:extLst>
          </p:cNvPr>
          <p:cNvPicPr>
            <a:picLocks noChangeAspect="1"/>
          </p:cNvPicPr>
          <p:nvPr/>
        </p:nvPicPr>
        <p:blipFill>
          <a:blip r:embed="rId3"/>
          <a:stretch>
            <a:fillRect/>
          </a:stretch>
        </p:blipFill>
        <p:spPr>
          <a:xfrm>
            <a:off x="5508698" y="1496124"/>
            <a:ext cx="3410373" cy="2557780"/>
          </a:xfrm>
          <a:prstGeom prst="rect">
            <a:avLst/>
          </a:prstGeom>
        </p:spPr>
      </p:pic>
      <p:pic>
        <p:nvPicPr>
          <p:cNvPr id="15" name="Picture 14">
            <a:extLst>
              <a:ext uri="{FF2B5EF4-FFF2-40B4-BE49-F238E27FC236}">
                <a16:creationId xmlns:a16="http://schemas.microsoft.com/office/drawing/2014/main" id="{3D7AE8ED-27E7-345F-33EB-7977B12D3535}"/>
              </a:ext>
            </a:extLst>
          </p:cNvPr>
          <p:cNvPicPr>
            <a:picLocks noChangeAspect="1"/>
          </p:cNvPicPr>
          <p:nvPr/>
        </p:nvPicPr>
        <p:blipFill>
          <a:blip r:embed="rId4"/>
          <a:stretch>
            <a:fillRect/>
          </a:stretch>
        </p:blipFill>
        <p:spPr>
          <a:xfrm>
            <a:off x="5669280" y="4671506"/>
            <a:ext cx="1506202" cy="2107037"/>
          </a:xfrm>
          <a:prstGeom prst="rect">
            <a:avLst/>
          </a:prstGeom>
        </p:spPr>
      </p:pic>
      <p:pic>
        <p:nvPicPr>
          <p:cNvPr id="17" name="Picture 16">
            <a:extLst>
              <a:ext uri="{FF2B5EF4-FFF2-40B4-BE49-F238E27FC236}">
                <a16:creationId xmlns:a16="http://schemas.microsoft.com/office/drawing/2014/main" id="{295454E9-557D-9355-F8B7-E18F407A4773}"/>
              </a:ext>
            </a:extLst>
          </p:cNvPr>
          <p:cNvPicPr>
            <a:picLocks noChangeAspect="1"/>
          </p:cNvPicPr>
          <p:nvPr/>
        </p:nvPicPr>
        <p:blipFill>
          <a:blip r:embed="rId5"/>
          <a:stretch>
            <a:fillRect/>
          </a:stretch>
        </p:blipFill>
        <p:spPr>
          <a:xfrm>
            <a:off x="7311812" y="4671506"/>
            <a:ext cx="1580278" cy="2107037"/>
          </a:xfrm>
          <a:prstGeom prst="rect">
            <a:avLst/>
          </a:prstGeom>
        </p:spPr>
      </p:pic>
      <p:pic>
        <p:nvPicPr>
          <p:cNvPr id="20" name="Picture 19">
            <a:extLst>
              <a:ext uri="{FF2B5EF4-FFF2-40B4-BE49-F238E27FC236}">
                <a16:creationId xmlns:a16="http://schemas.microsoft.com/office/drawing/2014/main" id="{3985B34C-E642-CFA7-5272-5BEEA7B22B7D}"/>
              </a:ext>
            </a:extLst>
          </p:cNvPr>
          <p:cNvPicPr>
            <a:picLocks noChangeAspect="1"/>
          </p:cNvPicPr>
          <p:nvPr/>
        </p:nvPicPr>
        <p:blipFill>
          <a:blip r:embed="rId6"/>
          <a:stretch>
            <a:fillRect/>
          </a:stretch>
        </p:blipFill>
        <p:spPr>
          <a:xfrm>
            <a:off x="1742092" y="4671505"/>
            <a:ext cx="1580276" cy="2107035"/>
          </a:xfrm>
          <a:prstGeom prst="rect">
            <a:avLst/>
          </a:prstGeom>
        </p:spPr>
      </p:pic>
      <p:pic>
        <p:nvPicPr>
          <p:cNvPr id="22" name="Picture 21">
            <a:extLst>
              <a:ext uri="{FF2B5EF4-FFF2-40B4-BE49-F238E27FC236}">
                <a16:creationId xmlns:a16="http://schemas.microsoft.com/office/drawing/2014/main" id="{D0EF7E1F-08FA-738C-A20E-8AA546E4F28B}"/>
              </a:ext>
            </a:extLst>
          </p:cNvPr>
          <p:cNvPicPr>
            <a:picLocks noChangeAspect="1"/>
          </p:cNvPicPr>
          <p:nvPr/>
        </p:nvPicPr>
        <p:blipFill>
          <a:blip r:embed="rId7"/>
          <a:stretch>
            <a:fillRect/>
          </a:stretch>
        </p:blipFill>
        <p:spPr>
          <a:xfrm>
            <a:off x="3372722" y="4682445"/>
            <a:ext cx="1580278" cy="2107037"/>
          </a:xfrm>
          <a:prstGeom prst="rect">
            <a:avLst/>
          </a:prstGeom>
        </p:spPr>
      </p:pic>
    </p:spTree>
    <p:extLst>
      <p:ext uri="{BB962C8B-B14F-4D97-AF65-F5344CB8AC3E}">
        <p14:creationId xmlns:p14="http://schemas.microsoft.com/office/powerpoint/2010/main" val="4238964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59267" y="1"/>
            <a:ext cx="9144000" cy="1092199"/>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endParaRPr dirty="0"/>
          </a:p>
        </p:txBody>
      </p:sp>
      <p:sp>
        <p:nvSpPr>
          <p:cNvPr id="3" name="TextBox 2"/>
          <p:cNvSpPr txBox="1"/>
          <p:nvPr/>
        </p:nvSpPr>
        <p:spPr>
          <a:xfrm>
            <a:off x="224929" y="1235347"/>
            <a:ext cx="5278405" cy="4031873"/>
          </a:xfrm>
          <a:prstGeom prst="rect">
            <a:avLst/>
          </a:prstGeom>
          <a:noFill/>
        </p:spPr>
        <p:txBody>
          <a:bodyPr wrap="square">
            <a:spAutoFit/>
          </a:bodyPr>
          <a:lstStyle/>
          <a:p>
            <a:r>
              <a:rPr lang="lt-LT" dirty="0"/>
              <a:t>Socialinėse dirbtuvėse, pasitelkiant socialinių darbuotojų, individualios priežiūros specialistų, užimtumo specialistų (prekių gamybos ar paslaugų teikimo meistro) ir rinkodaros specialistų komandos pagalbą, yra ugdomi, palaikomi ir (ar) atkuriami asmenų socialiniai ir darbiniai įgūdžiai.</a:t>
            </a:r>
          </a:p>
          <a:p>
            <a:r>
              <a:rPr lang="lt-LT" dirty="0"/>
              <a:t>Socialinėse dirbtuvėse projekto dalyviai užsiima įvairiomis veiklomis: maisto ruoša, siuvimu, mezgimu, įvairių kitų rankdarbių ir suvenyrų darymu iš medžio, aplinkos tvarkymu, žolės pjovimu, muilo gamyba ir kitomis veiklomis. Šiuo metu paslaugos </a:t>
            </a:r>
            <a:r>
              <a:rPr lang="lt-LT"/>
              <a:t>teikiamos 14 </a:t>
            </a:r>
            <a:r>
              <a:rPr lang="lt-LT" dirty="0"/>
              <a:t>klientų. </a:t>
            </a:r>
          </a:p>
          <a:p>
            <a:pPr>
              <a:defRPr sz="2000">
                <a:solidFill>
                  <a:srgbClr val="333333"/>
                </a:solidFill>
              </a:defRPr>
            </a:pPr>
            <a:endParaRPr lang="lt-LT" dirty="0"/>
          </a:p>
          <a:p>
            <a:pPr>
              <a:defRPr sz="2000">
                <a:solidFill>
                  <a:srgbClr val="333333"/>
                </a:solidFill>
              </a:defRPr>
            </a:pPr>
            <a:endParaRPr dirty="0"/>
          </a:p>
        </p:txBody>
      </p:sp>
      <p:pic>
        <p:nvPicPr>
          <p:cNvPr id="8" name="Picture 7">
            <a:extLst>
              <a:ext uri="{FF2B5EF4-FFF2-40B4-BE49-F238E27FC236}">
                <a16:creationId xmlns:a16="http://schemas.microsoft.com/office/drawing/2014/main" id="{6F5F956B-4A7A-1CEE-8882-1D9045081E59}"/>
              </a:ext>
            </a:extLst>
          </p:cNvPr>
          <p:cNvPicPr>
            <a:picLocks noChangeAspect="1"/>
          </p:cNvPicPr>
          <p:nvPr/>
        </p:nvPicPr>
        <p:blipFill>
          <a:blip r:embed="rId2"/>
          <a:stretch>
            <a:fillRect/>
          </a:stretch>
        </p:blipFill>
        <p:spPr>
          <a:xfrm>
            <a:off x="3470194" y="0"/>
            <a:ext cx="1829939" cy="1200898"/>
          </a:xfrm>
          <a:prstGeom prst="rect">
            <a:avLst/>
          </a:prstGeom>
        </p:spPr>
      </p:pic>
      <p:pic>
        <p:nvPicPr>
          <p:cNvPr id="26" name="Picture 25">
            <a:extLst>
              <a:ext uri="{FF2B5EF4-FFF2-40B4-BE49-F238E27FC236}">
                <a16:creationId xmlns:a16="http://schemas.microsoft.com/office/drawing/2014/main" id="{D2915C4E-EA7B-2FB5-7664-DE68811C56C8}"/>
              </a:ext>
            </a:extLst>
          </p:cNvPr>
          <p:cNvPicPr>
            <a:picLocks noChangeAspect="1"/>
          </p:cNvPicPr>
          <p:nvPr/>
        </p:nvPicPr>
        <p:blipFill>
          <a:blip r:embed="rId3"/>
          <a:stretch>
            <a:fillRect/>
          </a:stretch>
        </p:blipFill>
        <p:spPr>
          <a:xfrm>
            <a:off x="5656184" y="4671506"/>
            <a:ext cx="1580277" cy="2107036"/>
          </a:xfrm>
          <a:prstGeom prst="rect">
            <a:avLst/>
          </a:prstGeom>
        </p:spPr>
      </p:pic>
      <p:pic>
        <p:nvPicPr>
          <p:cNvPr id="28" name="Picture 27">
            <a:extLst>
              <a:ext uri="{FF2B5EF4-FFF2-40B4-BE49-F238E27FC236}">
                <a16:creationId xmlns:a16="http://schemas.microsoft.com/office/drawing/2014/main" id="{8CACA6DF-1B7C-6E70-664C-D017D56B35D0}"/>
              </a:ext>
            </a:extLst>
          </p:cNvPr>
          <p:cNvPicPr>
            <a:picLocks noChangeAspect="1"/>
          </p:cNvPicPr>
          <p:nvPr/>
        </p:nvPicPr>
        <p:blipFill>
          <a:blip r:embed="rId4"/>
          <a:stretch>
            <a:fillRect/>
          </a:stretch>
        </p:blipFill>
        <p:spPr>
          <a:xfrm>
            <a:off x="7249557" y="1815821"/>
            <a:ext cx="1541026" cy="2054702"/>
          </a:xfrm>
          <a:prstGeom prst="rect">
            <a:avLst/>
          </a:prstGeom>
        </p:spPr>
      </p:pic>
      <p:pic>
        <p:nvPicPr>
          <p:cNvPr id="30" name="Picture 29">
            <a:extLst>
              <a:ext uri="{FF2B5EF4-FFF2-40B4-BE49-F238E27FC236}">
                <a16:creationId xmlns:a16="http://schemas.microsoft.com/office/drawing/2014/main" id="{0D4248E0-DBE1-7644-EC75-603592E7F4C3}"/>
              </a:ext>
            </a:extLst>
          </p:cNvPr>
          <p:cNvPicPr>
            <a:picLocks noChangeAspect="1"/>
          </p:cNvPicPr>
          <p:nvPr/>
        </p:nvPicPr>
        <p:blipFill>
          <a:blip r:embed="rId5"/>
          <a:stretch>
            <a:fillRect/>
          </a:stretch>
        </p:blipFill>
        <p:spPr>
          <a:xfrm>
            <a:off x="1717042" y="4631777"/>
            <a:ext cx="1639871" cy="2186494"/>
          </a:xfrm>
          <a:prstGeom prst="rect">
            <a:avLst/>
          </a:prstGeom>
        </p:spPr>
      </p:pic>
      <p:pic>
        <p:nvPicPr>
          <p:cNvPr id="32" name="Picture 31">
            <a:extLst>
              <a:ext uri="{FF2B5EF4-FFF2-40B4-BE49-F238E27FC236}">
                <a16:creationId xmlns:a16="http://schemas.microsoft.com/office/drawing/2014/main" id="{636194D3-5DF1-25C0-D8A8-D0D6986188C0}"/>
              </a:ext>
            </a:extLst>
          </p:cNvPr>
          <p:cNvPicPr>
            <a:picLocks noChangeAspect="1"/>
          </p:cNvPicPr>
          <p:nvPr/>
        </p:nvPicPr>
        <p:blipFill>
          <a:blip r:embed="rId6"/>
          <a:stretch>
            <a:fillRect/>
          </a:stretch>
        </p:blipFill>
        <p:spPr>
          <a:xfrm>
            <a:off x="5656184" y="1828335"/>
            <a:ext cx="1580277" cy="2107036"/>
          </a:xfrm>
          <a:prstGeom prst="rect">
            <a:avLst/>
          </a:prstGeom>
        </p:spPr>
      </p:pic>
      <p:pic>
        <p:nvPicPr>
          <p:cNvPr id="34" name="Picture 33">
            <a:extLst>
              <a:ext uri="{FF2B5EF4-FFF2-40B4-BE49-F238E27FC236}">
                <a16:creationId xmlns:a16="http://schemas.microsoft.com/office/drawing/2014/main" id="{B7FA4D5D-1120-B5A6-61F2-1B3CEA6CF3B4}"/>
              </a:ext>
            </a:extLst>
          </p:cNvPr>
          <p:cNvPicPr>
            <a:picLocks noChangeAspect="1"/>
          </p:cNvPicPr>
          <p:nvPr/>
        </p:nvPicPr>
        <p:blipFill>
          <a:blip r:embed="rId7"/>
          <a:stretch>
            <a:fillRect/>
          </a:stretch>
        </p:blipFill>
        <p:spPr>
          <a:xfrm>
            <a:off x="7236461" y="4671505"/>
            <a:ext cx="1580278" cy="2107037"/>
          </a:xfrm>
          <a:prstGeom prst="rect">
            <a:avLst/>
          </a:prstGeom>
        </p:spPr>
      </p:pic>
      <p:pic>
        <p:nvPicPr>
          <p:cNvPr id="36" name="Picture 35">
            <a:extLst>
              <a:ext uri="{FF2B5EF4-FFF2-40B4-BE49-F238E27FC236}">
                <a16:creationId xmlns:a16="http://schemas.microsoft.com/office/drawing/2014/main" id="{B4E07C8B-8F53-9161-002B-8EF2578DE3AF}"/>
              </a:ext>
            </a:extLst>
          </p:cNvPr>
          <p:cNvPicPr>
            <a:picLocks noChangeAspect="1"/>
          </p:cNvPicPr>
          <p:nvPr/>
        </p:nvPicPr>
        <p:blipFill>
          <a:blip r:embed="rId8"/>
          <a:stretch>
            <a:fillRect/>
          </a:stretch>
        </p:blipFill>
        <p:spPr>
          <a:xfrm>
            <a:off x="3356913" y="4597328"/>
            <a:ext cx="1134852" cy="22262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dirty="0" err="1"/>
              <a:t>Kasdienybė</a:t>
            </a:r>
            <a:r>
              <a:rPr dirty="0"/>
              <a:t> </a:t>
            </a:r>
            <a:r>
              <a:rPr dirty="0" err="1"/>
              <a:t>socialinėse</a:t>
            </a:r>
            <a:r>
              <a:rPr dirty="0"/>
              <a:t> </a:t>
            </a:r>
            <a:r>
              <a:rPr dirty="0" err="1"/>
              <a:t>dirbtuvėse</a:t>
            </a:r>
            <a:endParaRPr dirty="0"/>
          </a:p>
        </p:txBody>
      </p:sp>
      <p:sp>
        <p:nvSpPr>
          <p:cNvPr id="3" name="TextBox 2"/>
          <p:cNvSpPr txBox="1"/>
          <p:nvPr/>
        </p:nvSpPr>
        <p:spPr>
          <a:xfrm>
            <a:off x="457200" y="1097280"/>
            <a:ext cx="4889672" cy="2215991"/>
          </a:xfrm>
          <a:prstGeom prst="rect">
            <a:avLst/>
          </a:prstGeom>
          <a:noFill/>
        </p:spPr>
        <p:txBody>
          <a:bodyPr wrap="none">
            <a:spAutoFit/>
          </a:bodyPr>
          <a:lstStyle/>
          <a:p>
            <a:endParaRPr dirty="0"/>
          </a:p>
          <a:p>
            <a:pPr>
              <a:defRPr sz="2000">
                <a:solidFill>
                  <a:srgbClr val="333333"/>
                </a:solidFill>
              </a:defRPr>
            </a:pPr>
            <a:r>
              <a:rPr dirty="0" err="1"/>
              <a:t>Kiekviena</a:t>
            </a:r>
            <a:r>
              <a:rPr dirty="0"/>
              <a:t> </a:t>
            </a:r>
            <a:r>
              <a:rPr dirty="0" err="1"/>
              <a:t>diena</a:t>
            </a:r>
            <a:r>
              <a:rPr dirty="0"/>
              <a:t> </a:t>
            </a:r>
            <a:r>
              <a:rPr dirty="0" err="1"/>
              <a:t>dirbtuvėse</a:t>
            </a:r>
            <a:r>
              <a:rPr dirty="0"/>
              <a:t> </a:t>
            </a:r>
            <a:r>
              <a:rPr dirty="0" err="1"/>
              <a:t>yra</a:t>
            </a:r>
            <a:r>
              <a:rPr dirty="0"/>
              <a:t> </a:t>
            </a:r>
            <a:r>
              <a:rPr dirty="0" err="1"/>
              <a:t>pilna</a:t>
            </a:r>
            <a:r>
              <a:rPr dirty="0"/>
              <a:t> </a:t>
            </a:r>
            <a:r>
              <a:rPr dirty="0" err="1"/>
              <a:t>veiklos</a:t>
            </a:r>
            <a:r>
              <a:rPr dirty="0"/>
              <a:t>:</a:t>
            </a:r>
            <a:endParaRPr lang="lt-LT" dirty="0"/>
          </a:p>
          <a:p>
            <a:pPr>
              <a:defRPr sz="2000">
                <a:solidFill>
                  <a:srgbClr val="333333"/>
                </a:solidFill>
              </a:defRPr>
            </a:pPr>
            <a:r>
              <a:rPr dirty="0"/>
              <a:t> </a:t>
            </a:r>
            <a:r>
              <a:rPr dirty="0" err="1"/>
              <a:t>nuo</a:t>
            </a:r>
            <a:r>
              <a:rPr dirty="0"/>
              <a:t> </a:t>
            </a:r>
            <a:r>
              <a:rPr dirty="0" err="1"/>
              <a:t>rankdarbių</a:t>
            </a:r>
            <a:r>
              <a:rPr dirty="0"/>
              <a:t> </a:t>
            </a:r>
            <a:r>
              <a:rPr dirty="0" err="1"/>
              <a:t>ir</a:t>
            </a:r>
            <a:r>
              <a:rPr dirty="0"/>
              <a:t> </a:t>
            </a:r>
            <a:r>
              <a:rPr dirty="0" err="1"/>
              <a:t>kūrybos</a:t>
            </a:r>
            <a:r>
              <a:rPr dirty="0"/>
              <a:t> </a:t>
            </a:r>
            <a:r>
              <a:rPr dirty="0" err="1"/>
              <a:t>iki</a:t>
            </a:r>
            <a:r>
              <a:rPr dirty="0"/>
              <a:t> </a:t>
            </a:r>
            <a:r>
              <a:rPr dirty="0" err="1"/>
              <a:t>praktinių</a:t>
            </a:r>
            <a:r>
              <a:rPr dirty="0"/>
              <a:t> </a:t>
            </a:r>
            <a:endParaRPr lang="lt-LT" dirty="0"/>
          </a:p>
          <a:p>
            <a:pPr>
              <a:defRPr sz="2000">
                <a:solidFill>
                  <a:srgbClr val="333333"/>
                </a:solidFill>
              </a:defRPr>
            </a:pPr>
            <a:r>
              <a:rPr dirty="0" err="1"/>
              <a:t>užduočių</a:t>
            </a:r>
            <a:r>
              <a:rPr dirty="0"/>
              <a:t>, </a:t>
            </a:r>
            <a:r>
              <a:rPr dirty="0" err="1"/>
              <a:t>kurios</a:t>
            </a:r>
            <a:r>
              <a:rPr dirty="0"/>
              <a:t> </a:t>
            </a:r>
            <a:r>
              <a:rPr dirty="0" err="1"/>
              <a:t>ugdo</a:t>
            </a:r>
            <a:r>
              <a:rPr dirty="0"/>
              <a:t> </a:t>
            </a:r>
            <a:r>
              <a:rPr dirty="0" err="1"/>
              <a:t>atsakomybę</a:t>
            </a:r>
            <a:r>
              <a:rPr dirty="0"/>
              <a:t> </a:t>
            </a:r>
            <a:r>
              <a:rPr dirty="0" err="1"/>
              <a:t>ir</a:t>
            </a:r>
            <a:r>
              <a:rPr dirty="0"/>
              <a:t> </a:t>
            </a:r>
            <a:endParaRPr lang="lt-LT" dirty="0"/>
          </a:p>
          <a:p>
            <a:pPr>
              <a:defRPr sz="2000">
                <a:solidFill>
                  <a:srgbClr val="333333"/>
                </a:solidFill>
              </a:defRPr>
            </a:pPr>
            <a:r>
              <a:rPr dirty="0" err="1"/>
              <a:t>pasitikėjimą</a:t>
            </a:r>
            <a:r>
              <a:rPr dirty="0"/>
              <a:t> </a:t>
            </a:r>
            <a:r>
              <a:rPr dirty="0" err="1"/>
              <a:t>savimi</a:t>
            </a:r>
            <a:r>
              <a:rPr dirty="0"/>
              <a:t>. Tai – </a:t>
            </a:r>
            <a:r>
              <a:rPr dirty="0" err="1"/>
              <a:t>nuoseklus</a:t>
            </a:r>
            <a:r>
              <a:rPr dirty="0"/>
              <a:t> </a:t>
            </a:r>
            <a:r>
              <a:rPr dirty="0" err="1"/>
              <a:t>procesas</a:t>
            </a:r>
            <a:r>
              <a:rPr dirty="0"/>
              <a:t>,</a:t>
            </a:r>
            <a:endParaRPr lang="lt-LT" dirty="0"/>
          </a:p>
          <a:p>
            <a:pPr>
              <a:defRPr sz="2000">
                <a:solidFill>
                  <a:srgbClr val="333333"/>
                </a:solidFill>
              </a:defRPr>
            </a:pPr>
            <a:r>
              <a:rPr dirty="0"/>
              <a:t> </a:t>
            </a:r>
            <a:r>
              <a:rPr dirty="0" err="1"/>
              <a:t>padedantis</a:t>
            </a:r>
            <a:r>
              <a:rPr dirty="0"/>
              <a:t> </a:t>
            </a:r>
            <a:r>
              <a:rPr dirty="0" err="1"/>
              <a:t>dalyviams</a:t>
            </a:r>
            <a:r>
              <a:rPr dirty="0"/>
              <a:t> </a:t>
            </a:r>
            <a:r>
              <a:rPr dirty="0" err="1"/>
              <a:t>ruoštis</a:t>
            </a:r>
            <a:endParaRPr lang="lt-LT" dirty="0"/>
          </a:p>
          <a:p>
            <a:pPr>
              <a:defRPr sz="2000">
                <a:solidFill>
                  <a:srgbClr val="333333"/>
                </a:solidFill>
              </a:defRPr>
            </a:pPr>
            <a:r>
              <a:rPr dirty="0"/>
              <a:t> </a:t>
            </a:r>
            <a:r>
              <a:rPr dirty="0" err="1"/>
              <a:t>savarankiškesniam</a:t>
            </a:r>
            <a:r>
              <a:rPr dirty="0"/>
              <a:t> </a:t>
            </a:r>
            <a:r>
              <a:rPr dirty="0" err="1"/>
              <a:t>gyvenimui</a:t>
            </a:r>
            <a:r>
              <a:rPr dirty="0"/>
              <a:t>.</a:t>
            </a:r>
          </a:p>
        </p:txBody>
      </p:sp>
      <p:pic>
        <p:nvPicPr>
          <p:cNvPr id="12" name="Picture 11">
            <a:extLst>
              <a:ext uri="{FF2B5EF4-FFF2-40B4-BE49-F238E27FC236}">
                <a16:creationId xmlns:a16="http://schemas.microsoft.com/office/drawing/2014/main" id="{DF796768-8B64-91CF-7C1D-086C497FD3A0}"/>
              </a:ext>
            </a:extLst>
          </p:cNvPr>
          <p:cNvPicPr>
            <a:picLocks noChangeAspect="1"/>
          </p:cNvPicPr>
          <p:nvPr/>
        </p:nvPicPr>
        <p:blipFill>
          <a:blip r:embed="rId2"/>
          <a:stretch>
            <a:fillRect/>
          </a:stretch>
        </p:blipFill>
        <p:spPr>
          <a:xfrm>
            <a:off x="1031878" y="3544731"/>
            <a:ext cx="1592790" cy="2123720"/>
          </a:xfrm>
          <a:prstGeom prst="rect">
            <a:avLst/>
          </a:prstGeom>
        </p:spPr>
      </p:pic>
      <p:pic>
        <p:nvPicPr>
          <p:cNvPr id="14" name="Picture 13">
            <a:extLst>
              <a:ext uri="{FF2B5EF4-FFF2-40B4-BE49-F238E27FC236}">
                <a16:creationId xmlns:a16="http://schemas.microsoft.com/office/drawing/2014/main" id="{0ABA2ABE-F62C-9C2F-277D-27FB385BC2F6}"/>
              </a:ext>
            </a:extLst>
          </p:cNvPr>
          <p:cNvPicPr>
            <a:picLocks noChangeAspect="1"/>
          </p:cNvPicPr>
          <p:nvPr/>
        </p:nvPicPr>
        <p:blipFill>
          <a:blip r:embed="rId3"/>
          <a:stretch>
            <a:fillRect/>
          </a:stretch>
        </p:blipFill>
        <p:spPr>
          <a:xfrm>
            <a:off x="5703716" y="1097280"/>
            <a:ext cx="2809382" cy="2107036"/>
          </a:xfrm>
          <a:prstGeom prst="rect">
            <a:avLst/>
          </a:prstGeom>
        </p:spPr>
      </p:pic>
      <p:pic>
        <p:nvPicPr>
          <p:cNvPr id="16" name="Picture 15">
            <a:extLst>
              <a:ext uri="{FF2B5EF4-FFF2-40B4-BE49-F238E27FC236}">
                <a16:creationId xmlns:a16="http://schemas.microsoft.com/office/drawing/2014/main" id="{64F47487-4FF1-EF7C-2E6B-1DAB9D82C3E1}"/>
              </a:ext>
            </a:extLst>
          </p:cNvPr>
          <p:cNvPicPr>
            <a:picLocks noChangeAspect="1"/>
          </p:cNvPicPr>
          <p:nvPr/>
        </p:nvPicPr>
        <p:blipFill>
          <a:blip r:embed="rId4"/>
          <a:stretch>
            <a:fillRect/>
          </a:stretch>
        </p:blipFill>
        <p:spPr>
          <a:xfrm>
            <a:off x="2662188" y="3544731"/>
            <a:ext cx="1592791" cy="2123721"/>
          </a:xfrm>
          <a:prstGeom prst="rect">
            <a:avLst/>
          </a:prstGeom>
        </p:spPr>
      </p:pic>
      <p:pic>
        <p:nvPicPr>
          <p:cNvPr id="18" name="Picture 17">
            <a:extLst>
              <a:ext uri="{FF2B5EF4-FFF2-40B4-BE49-F238E27FC236}">
                <a16:creationId xmlns:a16="http://schemas.microsoft.com/office/drawing/2014/main" id="{4D0A0919-A251-8620-FAD4-8CF1C1EAA8E1}"/>
              </a:ext>
            </a:extLst>
          </p:cNvPr>
          <p:cNvPicPr>
            <a:picLocks noChangeAspect="1"/>
          </p:cNvPicPr>
          <p:nvPr/>
        </p:nvPicPr>
        <p:blipFill>
          <a:blip r:embed="rId5"/>
          <a:stretch>
            <a:fillRect/>
          </a:stretch>
        </p:blipFill>
        <p:spPr>
          <a:xfrm>
            <a:off x="4035887" y="3048172"/>
            <a:ext cx="2809379" cy="2107035"/>
          </a:xfrm>
          <a:prstGeom prst="rect">
            <a:avLst/>
          </a:prstGeom>
        </p:spPr>
      </p:pic>
      <p:pic>
        <p:nvPicPr>
          <p:cNvPr id="20" name="Picture 19">
            <a:extLst>
              <a:ext uri="{FF2B5EF4-FFF2-40B4-BE49-F238E27FC236}">
                <a16:creationId xmlns:a16="http://schemas.microsoft.com/office/drawing/2014/main" id="{B5674BA4-932D-07A9-467A-BA0DD00F5E93}"/>
              </a:ext>
            </a:extLst>
          </p:cNvPr>
          <p:cNvPicPr>
            <a:picLocks noChangeAspect="1"/>
          </p:cNvPicPr>
          <p:nvPr/>
        </p:nvPicPr>
        <p:blipFill>
          <a:blip r:embed="rId6"/>
          <a:stretch>
            <a:fillRect/>
          </a:stretch>
        </p:blipFill>
        <p:spPr>
          <a:xfrm>
            <a:off x="6320923" y="4750964"/>
            <a:ext cx="2809381" cy="21070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8CC21-5732-F2BA-C777-3764A521DB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431F05-24B8-D715-446E-689EAE7E72B0}"/>
              </a:ext>
            </a:extLst>
          </p:cNvPr>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dirty="0" err="1"/>
              <a:t>Kasdienybė</a:t>
            </a:r>
            <a:r>
              <a:rPr dirty="0"/>
              <a:t> </a:t>
            </a:r>
            <a:r>
              <a:rPr dirty="0" err="1"/>
              <a:t>socialinėse</a:t>
            </a:r>
            <a:r>
              <a:rPr dirty="0"/>
              <a:t> </a:t>
            </a:r>
            <a:r>
              <a:rPr dirty="0" err="1"/>
              <a:t>dirbtuvėse</a:t>
            </a:r>
            <a:endParaRPr dirty="0"/>
          </a:p>
        </p:txBody>
      </p:sp>
      <p:sp>
        <p:nvSpPr>
          <p:cNvPr id="3" name="TextBox 2">
            <a:extLst>
              <a:ext uri="{FF2B5EF4-FFF2-40B4-BE49-F238E27FC236}">
                <a16:creationId xmlns:a16="http://schemas.microsoft.com/office/drawing/2014/main" id="{26283893-BD9C-CDA0-ABE4-D5B2EB4A1A89}"/>
              </a:ext>
            </a:extLst>
          </p:cNvPr>
          <p:cNvSpPr txBox="1"/>
          <p:nvPr/>
        </p:nvSpPr>
        <p:spPr>
          <a:xfrm>
            <a:off x="457200" y="1097280"/>
            <a:ext cx="5362687" cy="1908215"/>
          </a:xfrm>
          <a:prstGeom prst="rect">
            <a:avLst/>
          </a:prstGeom>
          <a:noFill/>
        </p:spPr>
        <p:txBody>
          <a:bodyPr wrap="none">
            <a:spAutoFit/>
          </a:bodyPr>
          <a:lstStyle/>
          <a:p>
            <a:endParaRPr dirty="0"/>
          </a:p>
          <a:p>
            <a:pPr>
              <a:defRPr sz="2000">
                <a:solidFill>
                  <a:srgbClr val="333333"/>
                </a:solidFill>
              </a:defRPr>
            </a:pPr>
            <a:r>
              <a:rPr lang="lt-LT" dirty="0"/>
              <a:t>Socialinių dirbtuvių komanda atidžiai seka klientų </a:t>
            </a:r>
          </a:p>
          <a:p>
            <a:pPr>
              <a:defRPr sz="2000">
                <a:solidFill>
                  <a:srgbClr val="333333"/>
                </a:solidFill>
              </a:defRPr>
            </a:pPr>
            <a:r>
              <a:rPr lang="lt-LT" dirty="0"/>
              <a:t>pažangą. Kiekvienas klientas dirba pagal </a:t>
            </a:r>
          </a:p>
          <a:p>
            <a:pPr>
              <a:defRPr sz="2000">
                <a:solidFill>
                  <a:srgbClr val="333333"/>
                </a:solidFill>
              </a:defRPr>
            </a:pPr>
            <a:r>
              <a:rPr lang="lt-LT" dirty="0"/>
              <a:t>Individualius planus, kurie šiuo metu yra </a:t>
            </a:r>
          </a:p>
          <a:p>
            <a:pPr>
              <a:defRPr sz="2000">
                <a:solidFill>
                  <a:srgbClr val="333333"/>
                </a:solidFill>
              </a:defRPr>
            </a:pPr>
            <a:r>
              <a:rPr lang="lt-LT" dirty="0"/>
              <a:t>peržiūrimi kas 6 mėnesiai. Veiklos koreguojamos</a:t>
            </a:r>
          </a:p>
          <a:p>
            <a:pPr>
              <a:defRPr sz="2000">
                <a:solidFill>
                  <a:srgbClr val="333333"/>
                </a:solidFill>
              </a:defRPr>
            </a:pPr>
            <a:r>
              <a:rPr lang="lt-LT" dirty="0"/>
              <a:t>pagal klientų pasiekimus. </a:t>
            </a:r>
            <a:endParaRPr dirty="0"/>
          </a:p>
        </p:txBody>
      </p:sp>
      <p:pic>
        <p:nvPicPr>
          <p:cNvPr id="5" name="Picture 4">
            <a:extLst>
              <a:ext uri="{FF2B5EF4-FFF2-40B4-BE49-F238E27FC236}">
                <a16:creationId xmlns:a16="http://schemas.microsoft.com/office/drawing/2014/main" id="{5CB001F8-2CA6-5DD7-4D8F-D1BC934EDCF8}"/>
              </a:ext>
            </a:extLst>
          </p:cNvPr>
          <p:cNvPicPr>
            <a:picLocks noChangeAspect="1"/>
          </p:cNvPicPr>
          <p:nvPr/>
        </p:nvPicPr>
        <p:blipFill>
          <a:blip r:embed="rId2"/>
          <a:stretch>
            <a:fillRect/>
          </a:stretch>
        </p:blipFill>
        <p:spPr>
          <a:xfrm>
            <a:off x="983876" y="3544728"/>
            <a:ext cx="1580277" cy="2107036"/>
          </a:xfrm>
          <a:prstGeom prst="rect">
            <a:avLst/>
          </a:prstGeom>
        </p:spPr>
      </p:pic>
      <p:pic>
        <p:nvPicPr>
          <p:cNvPr id="11" name="Picture 10">
            <a:extLst>
              <a:ext uri="{FF2B5EF4-FFF2-40B4-BE49-F238E27FC236}">
                <a16:creationId xmlns:a16="http://schemas.microsoft.com/office/drawing/2014/main" id="{D792B40D-881E-1D83-6DA2-5302527A4676}"/>
              </a:ext>
            </a:extLst>
          </p:cNvPr>
          <p:cNvPicPr>
            <a:picLocks noChangeAspect="1"/>
          </p:cNvPicPr>
          <p:nvPr/>
        </p:nvPicPr>
        <p:blipFill>
          <a:blip r:embed="rId3"/>
          <a:stretch>
            <a:fillRect/>
          </a:stretch>
        </p:blipFill>
        <p:spPr>
          <a:xfrm>
            <a:off x="2593784" y="3544730"/>
            <a:ext cx="1580278" cy="2107038"/>
          </a:xfrm>
          <a:prstGeom prst="rect">
            <a:avLst/>
          </a:prstGeom>
        </p:spPr>
      </p:pic>
      <p:pic>
        <p:nvPicPr>
          <p:cNvPr id="15" name="Picture 14">
            <a:extLst>
              <a:ext uri="{FF2B5EF4-FFF2-40B4-BE49-F238E27FC236}">
                <a16:creationId xmlns:a16="http://schemas.microsoft.com/office/drawing/2014/main" id="{FDDEFF23-73DD-6E49-C65D-24342F6D0E2F}"/>
              </a:ext>
            </a:extLst>
          </p:cNvPr>
          <p:cNvPicPr>
            <a:picLocks noChangeAspect="1"/>
          </p:cNvPicPr>
          <p:nvPr/>
        </p:nvPicPr>
        <p:blipFill>
          <a:blip r:embed="rId4"/>
          <a:stretch>
            <a:fillRect/>
          </a:stretch>
        </p:blipFill>
        <p:spPr>
          <a:xfrm>
            <a:off x="3927681" y="2941119"/>
            <a:ext cx="1600200" cy="2133600"/>
          </a:xfrm>
          <a:prstGeom prst="rect">
            <a:avLst/>
          </a:prstGeom>
        </p:spPr>
      </p:pic>
      <p:pic>
        <p:nvPicPr>
          <p:cNvPr id="19" name="Picture 18">
            <a:extLst>
              <a:ext uri="{FF2B5EF4-FFF2-40B4-BE49-F238E27FC236}">
                <a16:creationId xmlns:a16="http://schemas.microsoft.com/office/drawing/2014/main" id="{2C4D8ED8-EFFE-963A-AECF-06096F691FE5}"/>
              </a:ext>
            </a:extLst>
          </p:cNvPr>
          <p:cNvPicPr>
            <a:picLocks noChangeAspect="1"/>
          </p:cNvPicPr>
          <p:nvPr/>
        </p:nvPicPr>
        <p:blipFill>
          <a:blip r:embed="rId5"/>
          <a:stretch>
            <a:fillRect/>
          </a:stretch>
        </p:blipFill>
        <p:spPr>
          <a:xfrm>
            <a:off x="5563895" y="2940915"/>
            <a:ext cx="1580278" cy="2107037"/>
          </a:xfrm>
          <a:prstGeom prst="rect">
            <a:avLst/>
          </a:prstGeom>
        </p:spPr>
      </p:pic>
      <p:pic>
        <p:nvPicPr>
          <p:cNvPr id="24" name="Picture 23">
            <a:extLst>
              <a:ext uri="{FF2B5EF4-FFF2-40B4-BE49-F238E27FC236}">
                <a16:creationId xmlns:a16="http://schemas.microsoft.com/office/drawing/2014/main" id="{63FA2301-38EA-299A-749B-09E1F3ACDFBD}"/>
              </a:ext>
            </a:extLst>
          </p:cNvPr>
          <p:cNvPicPr>
            <a:picLocks noChangeAspect="1"/>
          </p:cNvPicPr>
          <p:nvPr/>
        </p:nvPicPr>
        <p:blipFill>
          <a:blip r:embed="rId6"/>
          <a:stretch>
            <a:fillRect/>
          </a:stretch>
        </p:blipFill>
        <p:spPr>
          <a:xfrm>
            <a:off x="5825155" y="1151757"/>
            <a:ext cx="1623821" cy="2165094"/>
          </a:xfrm>
          <a:prstGeom prst="rect">
            <a:avLst/>
          </a:prstGeom>
        </p:spPr>
      </p:pic>
      <p:pic>
        <p:nvPicPr>
          <p:cNvPr id="26" name="Picture 25">
            <a:extLst>
              <a:ext uri="{FF2B5EF4-FFF2-40B4-BE49-F238E27FC236}">
                <a16:creationId xmlns:a16="http://schemas.microsoft.com/office/drawing/2014/main" id="{AD8542C0-CA5C-D8AF-5FB4-00ECD0BCA9DE}"/>
              </a:ext>
            </a:extLst>
          </p:cNvPr>
          <p:cNvPicPr>
            <a:picLocks noChangeAspect="1"/>
          </p:cNvPicPr>
          <p:nvPr/>
        </p:nvPicPr>
        <p:blipFill>
          <a:blip r:embed="rId7"/>
          <a:stretch>
            <a:fillRect/>
          </a:stretch>
        </p:blipFill>
        <p:spPr>
          <a:xfrm>
            <a:off x="7520179" y="1151757"/>
            <a:ext cx="1623821" cy="2165094"/>
          </a:xfrm>
          <a:prstGeom prst="rect">
            <a:avLst/>
          </a:prstGeom>
        </p:spPr>
      </p:pic>
      <p:pic>
        <p:nvPicPr>
          <p:cNvPr id="28" name="Picture 27">
            <a:extLst>
              <a:ext uri="{FF2B5EF4-FFF2-40B4-BE49-F238E27FC236}">
                <a16:creationId xmlns:a16="http://schemas.microsoft.com/office/drawing/2014/main" id="{7E806526-E666-56DA-73C1-E6A84E993DEB}"/>
              </a:ext>
            </a:extLst>
          </p:cNvPr>
          <p:cNvPicPr>
            <a:picLocks noChangeAspect="1"/>
          </p:cNvPicPr>
          <p:nvPr/>
        </p:nvPicPr>
        <p:blipFill>
          <a:blip r:embed="rId8"/>
          <a:stretch>
            <a:fillRect/>
          </a:stretch>
        </p:blipFill>
        <p:spPr>
          <a:xfrm>
            <a:off x="5952716" y="4750964"/>
            <a:ext cx="1580279" cy="2107039"/>
          </a:xfrm>
          <a:prstGeom prst="rect">
            <a:avLst/>
          </a:prstGeom>
        </p:spPr>
      </p:pic>
      <p:pic>
        <p:nvPicPr>
          <p:cNvPr id="30" name="Picture 29">
            <a:extLst>
              <a:ext uri="{FF2B5EF4-FFF2-40B4-BE49-F238E27FC236}">
                <a16:creationId xmlns:a16="http://schemas.microsoft.com/office/drawing/2014/main" id="{1D8D3913-F4F2-E300-47B2-8BA6892BF550}"/>
              </a:ext>
            </a:extLst>
          </p:cNvPr>
          <p:cNvPicPr>
            <a:picLocks noChangeAspect="1"/>
          </p:cNvPicPr>
          <p:nvPr/>
        </p:nvPicPr>
        <p:blipFill>
          <a:blip r:embed="rId9"/>
          <a:stretch>
            <a:fillRect/>
          </a:stretch>
        </p:blipFill>
        <p:spPr>
          <a:xfrm>
            <a:off x="7592257" y="4750967"/>
            <a:ext cx="1580277" cy="2107036"/>
          </a:xfrm>
          <a:prstGeom prst="rect">
            <a:avLst/>
          </a:prstGeom>
        </p:spPr>
      </p:pic>
    </p:spTree>
    <p:extLst>
      <p:ext uri="{BB962C8B-B14F-4D97-AF65-F5344CB8AC3E}">
        <p14:creationId xmlns:p14="http://schemas.microsoft.com/office/powerpoint/2010/main" val="12281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dirty="0" err="1"/>
              <a:t>Vizita</a:t>
            </a:r>
            <a:r>
              <a:rPr lang="lt-LT" dirty="0"/>
              <a:t>i</a:t>
            </a:r>
            <a:r>
              <a:rPr dirty="0"/>
              <a:t> </a:t>
            </a:r>
            <a:r>
              <a:rPr dirty="0" err="1"/>
              <a:t>Užimtumo</a:t>
            </a:r>
            <a:r>
              <a:rPr dirty="0"/>
              <a:t> </a:t>
            </a:r>
            <a:r>
              <a:rPr dirty="0" err="1"/>
              <a:t>tarnyboje</a:t>
            </a:r>
            <a:endParaRPr dirty="0"/>
          </a:p>
        </p:txBody>
      </p:sp>
      <p:sp>
        <p:nvSpPr>
          <p:cNvPr id="3" name="TextBox 2"/>
          <p:cNvSpPr txBox="1"/>
          <p:nvPr/>
        </p:nvSpPr>
        <p:spPr>
          <a:xfrm>
            <a:off x="457200" y="1097280"/>
            <a:ext cx="5648085" cy="2862322"/>
          </a:xfrm>
          <a:prstGeom prst="rect">
            <a:avLst/>
          </a:prstGeom>
          <a:noFill/>
        </p:spPr>
        <p:txBody>
          <a:bodyPr wrap="none">
            <a:spAutoFit/>
          </a:bodyPr>
          <a:lstStyle/>
          <a:p>
            <a:pPr>
              <a:defRPr sz="2000">
                <a:solidFill>
                  <a:srgbClr val="333333"/>
                </a:solidFill>
              </a:defRPr>
            </a:pPr>
            <a:r>
              <a:rPr dirty="0" err="1"/>
              <a:t>Panevėžio</a:t>
            </a:r>
            <a:r>
              <a:rPr dirty="0"/>
              <a:t> </a:t>
            </a:r>
            <a:r>
              <a:rPr dirty="0" err="1"/>
              <a:t>Užimtumo</a:t>
            </a:r>
            <a:r>
              <a:rPr dirty="0"/>
              <a:t> </a:t>
            </a:r>
            <a:r>
              <a:rPr dirty="0" err="1"/>
              <a:t>tarnyboje</a:t>
            </a:r>
            <a:r>
              <a:rPr dirty="0"/>
              <a:t> </a:t>
            </a:r>
            <a:r>
              <a:rPr dirty="0" err="1"/>
              <a:t>pristatyt</a:t>
            </a:r>
            <a:r>
              <a:rPr lang="lt-LT" dirty="0" err="1"/>
              <a:t>os</a:t>
            </a:r>
            <a:r>
              <a:rPr lang="lt-LT" dirty="0"/>
              <a:t> siūlomos </a:t>
            </a:r>
          </a:p>
          <a:p>
            <a:pPr>
              <a:defRPr sz="2000">
                <a:solidFill>
                  <a:srgbClr val="333333"/>
                </a:solidFill>
              </a:defRPr>
            </a:pPr>
            <a:r>
              <a:rPr lang="lt-LT" dirty="0"/>
              <a:t>Paslaugos. </a:t>
            </a:r>
            <a:r>
              <a:rPr dirty="0"/>
              <a:t>Tai </a:t>
            </a:r>
            <a:r>
              <a:rPr dirty="0" err="1"/>
              <a:t>atvėrė</a:t>
            </a:r>
            <a:r>
              <a:rPr dirty="0"/>
              <a:t> </a:t>
            </a:r>
            <a:r>
              <a:rPr dirty="0" err="1"/>
              <a:t>galimybes</a:t>
            </a:r>
            <a:r>
              <a:rPr dirty="0"/>
              <a:t> </a:t>
            </a:r>
            <a:r>
              <a:rPr dirty="0" err="1"/>
              <a:t>glaudesniam</a:t>
            </a:r>
            <a:r>
              <a:rPr dirty="0"/>
              <a:t> </a:t>
            </a:r>
            <a:endParaRPr lang="lt-LT" dirty="0"/>
          </a:p>
          <a:p>
            <a:pPr>
              <a:defRPr sz="2000">
                <a:solidFill>
                  <a:srgbClr val="333333"/>
                </a:solidFill>
              </a:defRPr>
            </a:pPr>
            <a:r>
              <a:rPr dirty="0" err="1"/>
              <a:t>bendradarbiavimui</a:t>
            </a:r>
            <a:r>
              <a:rPr dirty="0"/>
              <a:t>, </a:t>
            </a:r>
            <a:r>
              <a:rPr dirty="0" err="1"/>
              <a:t>kurio</a:t>
            </a:r>
            <a:r>
              <a:rPr dirty="0"/>
              <a:t> </a:t>
            </a:r>
            <a:r>
              <a:rPr dirty="0" err="1"/>
              <a:t>tikslas</a:t>
            </a:r>
            <a:r>
              <a:rPr dirty="0"/>
              <a:t> – </a:t>
            </a:r>
            <a:r>
              <a:rPr dirty="0" err="1"/>
              <a:t>žmonių</a:t>
            </a:r>
            <a:r>
              <a:rPr dirty="0"/>
              <a:t> </a:t>
            </a:r>
            <a:endParaRPr lang="lt-LT" dirty="0"/>
          </a:p>
          <a:p>
            <a:pPr>
              <a:defRPr sz="2000">
                <a:solidFill>
                  <a:srgbClr val="333333"/>
                </a:solidFill>
              </a:defRPr>
            </a:pPr>
            <a:r>
              <a:rPr dirty="0" err="1"/>
              <a:t>su</a:t>
            </a:r>
            <a:r>
              <a:rPr dirty="0"/>
              <a:t> </a:t>
            </a:r>
            <a:r>
              <a:rPr dirty="0" err="1"/>
              <a:t>negalia</a:t>
            </a:r>
            <a:r>
              <a:rPr dirty="0"/>
              <a:t> </a:t>
            </a:r>
            <a:r>
              <a:rPr dirty="0" err="1"/>
              <a:t>įtraukimas</a:t>
            </a:r>
            <a:r>
              <a:rPr dirty="0"/>
              <a:t> į </a:t>
            </a:r>
            <a:r>
              <a:rPr dirty="0" err="1"/>
              <a:t>darbo</a:t>
            </a:r>
            <a:r>
              <a:rPr dirty="0"/>
              <a:t> </a:t>
            </a:r>
            <a:r>
              <a:rPr dirty="0" err="1"/>
              <a:t>rinką</a:t>
            </a:r>
            <a:r>
              <a:rPr dirty="0"/>
              <a:t>.</a:t>
            </a:r>
            <a:endParaRPr lang="lt-LT" dirty="0"/>
          </a:p>
          <a:p>
            <a:pPr>
              <a:defRPr sz="2000">
                <a:solidFill>
                  <a:srgbClr val="333333"/>
                </a:solidFill>
              </a:defRPr>
            </a:pPr>
            <a:r>
              <a:rPr lang="lt-LT" dirty="0"/>
              <a:t>7 klientai registravosi Užimtumo Tarnyboje. </a:t>
            </a:r>
          </a:p>
          <a:p>
            <a:pPr>
              <a:defRPr sz="2000">
                <a:solidFill>
                  <a:srgbClr val="333333"/>
                </a:solidFill>
              </a:defRPr>
            </a:pPr>
            <a:r>
              <a:rPr lang="lt-LT" dirty="0"/>
              <a:t>Labai džiaugiamės jų drąsa ir laukiame pirmųjų </a:t>
            </a:r>
          </a:p>
          <a:p>
            <a:pPr>
              <a:defRPr sz="2000">
                <a:solidFill>
                  <a:srgbClr val="333333"/>
                </a:solidFill>
              </a:defRPr>
            </a:pPr>
            <a:r>
              <a:rPr lang="lt-LT" dirty="0"/>
              <a:t>darbo pasiūlymų. 1 klientė jau pradėjo dirbti pagal </a:t>
            </a:r>
          </a:p>
          <a:p>
            <a:pPr>
              <a:defRPr sz="2000">
                <a:solidFill>
                  <a:srgbClr val="333333"/>
                </a:solidFill>
              </a:defRPr>
            </a:pPr>
            <a:r>
              <a:rPr lang="lt-LT" dirty="0"/>
              <a:t>Darbo sutartį.</a:t>
            </a:r>
          </a:p>
          <a:p>
            <a:pPr>
              <a:defRPr sz="2000">
                <a:solidFill>
                  <a:srgbClr val="333333"/>
                </a:solidFill>
              </a:defRPr>
            </a:pPr>
            <a:endParaRPr dirty="0"/>
          </a:p>
        </p:txBody>
      </p:sp>
      <p:pic>
        <p:nvPicPr>
          <p:cNvPr id="12" name="Picture 11">
            <a:extLst>
              <a:ext uri="{FF2B5EF4-FFF2-40B4-BE49-F238E27FC236}">
                <a16:creationId xmlns:a16="http://schemas.microsoft.com/office/drawing/2014/main" id="{87ECA572-C8DA-56AE-869C-40A2D26FCBA4}"/>
              </a:ext>
            </a:extLst>
          </p:cNvPr>
          <p:cNvPicPr>
            <a:picLocks noChangeAspect="1"/>
          </p:cNvPicPr>
          <p:nvPr/>
        </p:nvPicPr>
        <p:blipFill>
          <a:blip r:embed="rId2"/>
          <a:stretch>
            <a:fillRect/>
          </a:stretch>
        </p:blipFill>
        <p:spPr>
          <a:xfrm>
            <a:off x="133633" y="4055241"/>
            <a:ext cx="2809380" cy="2107035"/>
          </a:xfrm>
          <a:prstGeom prst="rect">
            <a:avLst/>
          </a:prstGeom>
        </p:spPr>
      </p:pic>
      <p:pic>
        <p:nvPicPr>
          <p:cNvPr id="14" name="Picture 13">
            <a:extLst>
              <a:ext uri="{FF2B5EF4-FFF2-40B4-BE49-F238E27FC236}">
                <a16:creationId xmlns:a16="http://schemas.microsoft.com/office/drawing/2014/main" id="{57D547F0-9E27-C541-5AB0-76A058D531FB}"/>
              </a:ext>
            </a:extLst>
          </p:cNvPr>
          <p:cNvPicPr>
            <a:picLocks noChangeAspect="1"/>
          </p:cNvPicPr>
          <p:nvPr/>
        </p:nvPicPr>
        <p:blipFill>
          <a:blip r:embed="rId3"/>
          <a:stretch>
            <a:fillRect/>
          </a:stretch>
        </p:blipFill>
        <p:spPr>
          <a:xfrm>
            <a:off x="2943013" y="3653684"/>
            <a:ext cx="2809381" cy="2107036"/>
          </a:xfrm>
          <a:prstGeom prst="rect">
            <a:avLst/>
          </a:prstGeom>
        </p:spPr>
      </p:pic>
      <p:pic>
        <p:nvPicPr>
          <p:cNvPr id="16" name="Picture 15">
            <a:extLst>
              <a:ext uri="{FF2B5EF4-FFF2-40B4-BE49-F238E27FC236}">
                <a16:creationId xmlns:a16="http://schemas.microsoft.com/office/drawing/2014/main" id="{2B51D697-A12A-15E0-2ABA-C0E0DEE6107E}"/>
              </a:ext>
            </a:extLst>
          </p:cNvPr>
          <p:cNvPicPr>
            <a:picLocks noChangeAspect="1"/>
          </p:cNvPicPr>
          <p:nvPr/>
        </p:nvPicPr>
        <p:blipFill>
          <a:blip r:embed="rId4"/>
          <a:stretch>
            <a:fillRect/>
          </a:stretch>
        </p:blipFill>
        <p:spPr>
          <a:xfrm>
            <a:off x="5918411" y="1232962"/>
            <a:ext cx="2768389" cy="2076292"/>
          </a:xfrm>
          <a:prstGeom prst="rect">
            <a:avLst/>
          </a:prstGeom>
        </p:spPr>
      </p:pic>
      <p:pic>
        <p:nvPicPr>
          <p:cNvPr id="18" name="Picture 17">
            <a:extLst>
              <a:ext uri="{FF2B5EF4-FFF2-40B4-BE49-F238E27FC236}">
                <a16:creationId xmlns:a16="http://schemas.microsoft.com/office/drawing/2014/main" id="{E9E461AA-D9D3-CD2B-EAF4-A2255AD31972}"/>
              </a:ext>
            </a:extLst>
          </p:cNvPr>
          <p:cNvPicPr>
            <a:picLocks noChangeAspect="1"/>
          </p:cNvPicPr>
          <p:nvPr/>
        </p:nvPicPr>
        <p:blipFill>
          <a:blip r:embed="rId5"/>
          <a:stretch>
            <a:fillRect/>
          </a:stretch>
        </p:blipFill>
        <p:spPr>
          <a:xfrm>
            <a:off x="5876896" y="3720061"/>
            <a:ext cx="1580277" cy="2107036"/>
          </a:xfrm>
          <a:prstGeom prst="rect">
            <a:avLst/>
          </a:prstGeom>
        </p:spPr>
      </p:pic>
      <p:pic>
        <p:nvPicPr>
          <p:cNvPr id="5" name="Picture 4">
            <a:extLst>
              <a:ext uri="{FF2B5EF4-FFF2-40B4-BE49-F238E27FC236}">
                <a16:creationId xmlns:a16="http://schemas.microsoft.com/office/drawing/2014/main" id="{BB8FC404-4EC1-9EF3-2E4E-CA6F484F72FC}"/>
              </a:ext>
            </a:extLst>
          </p:cNvPr>
          <p:cNvPicPr>
            <a:picLocks noChangeAspect="1"/>
          </p:cNvPicPr>
          <p:nvPr/>
        </p:nvPicPr>
        <p:blipFill>
          <a:blip r:embed="rId6"/>
          <a:stretch>
            <a:fillRect/>
          </a:stretch>
        </p:blipFill>
        <p:spPr>
          <a:xfrm>
            <a:off x="7581675" y="4773579"/>
            <a:ext cx="1580277" cy="21070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t>Šventės bendruomenėje</a:t>
            </a:r>
          </a:p>
        </p:txBody>
      </p:sp>
      <p:sp>
        <p:nvSpPr>
          <p:cNvPr id="3" name="TextBox 2"/>
          <p:cNvSpPr txBox="1"/>
          <p:nvPr/>
        </p:nvSpPr>
        <p:spPr>
          <a:xfrm>
            <a:off x="457200" y="1097280"/>
            <a:ext cx="5001690" cy="2523768"/>
          </a:xfrm>
          <a:prstGeom prst="rect">
            <a:avLst/>
          </a:prstGeom>
          <a:noFill/>
        </p:spPr>
        <p:txBody>
          <a:bodyPr wrap="none">
            <a:spAutoFit/>
          </a:bodyPr>
          <a:lstStyle/>
          <a:p>
            <a:endParaRPr dirty="0"/>
          </a:p>
          <a:p>
            <a:pPr>
              <a:defRPr sz="2000">
                <a:solidFill>
                  <a:srgbClr val="333333"/>
                </a:solidFill>
              </a:defRPr>
            </a:pPr>
            <a:r>
              <a:rPr dirty="0" err="1"/>
              <a:t>Šventės</a:t>
            </a:r>
            <a:r>
              <a:rPr dirty="0"/>
              <a:t> </a:t>
            </a:r>
            <a:r>
              <a:rPr dirty="0" err="1"/>
              <a:t>bendruomenėje</a:t>
            </a:r>
            <a:r>
              <a:rPr dirty="0"/>
              <a:t> </a:t>
            </a:r>
            <a:r>
              <a:rPr dirty="0" err="1"/>
              <a:t>tampa</a:t>
            </a:r>
            <a:r>
              <a:rPr dirty="0"/>
              <a:t> </a:t>
            </a:r>
            <a:r>
              <a:rPr dirty="0" err="1"/>
              <a:t>ypatingomis</a:t>
            </a:r>
            <a:endParaRPr lang="lt-LT" dirty="0"/>
          </a:p>
          <a:p>
            <a:pPr>
              <a:defRPr sz="2000">
                <a:solidFill>
                  <a:srgbClr val="333333"/>
                </a:solidFill>
              </a:defRPr>
            </a:pPr>
            <a:r>
              <a:rPr dirty="0"/>
              <a:t> </a:t>
            </a:r>
            <a:r>
              <a:rPr dirty="0" err="1"/>
              <a:t>akimirkomis</a:t>
            </a:r>
            <a:r>
              <a:rPr dirty="0"/>
              <a:t>. Jos </a:t>
            </a:r>
            <a:r>
              <a:rPr dirty="0" err="1"/>
              <a:t>suteikia</a:t>
            </a:r>
            <a:r>
              <a:rPr dirty="0"/>
              <a:t> </a:t>
            </a:r>
            <a:r>
              <a:rPr dirty="0" err="1"/>
              <a:t>džiaugsmo</a:t>
            </a:r>
            <a:r>
              <a:rPr dirty="0"/>
              <a:t>, </a:t>
            </a:r>
            <a:endParaRPr lang="lt-LT" dirty="0"/>
          </a:p>
          <a:p>
            <a:pPr>
              <a:defRPr sz="2000">
                <a:solidFill>
                  <a:srgbClr val="333333"/>
                </a:solidFill>
              </a:defRPr>
            </a:pPr>
            <a:r>
              <a:rPr dirty="0" err="1"/>
              <a:t>sustiprina</a:t>
            </a:r>
            <a:r>
              <a:rPr dirty="0"/>
              <a:t> </a:t>
            </a:r>
            <a:r>
              <a:rPr dirty="0" err="1"/>
              <a:t>priklausymo</a:t>
            </a:r>
            <a:r>
              <a:rPr dirty="0"/>
              <a:t> </a:t>
            </a:r>
            <a:r>
              <a:rPr dirty="0" err="1"/>
              <a:t>jausmą</a:t>
            </a:r>
            <a:r>
              <a:rPr dirty="0"/>
              <a:t>. </a:t>
            </a:r>
            <a:endParaRPr lang="lt-LT" dirty="0"/>
          </a:p>
          <a:p>
            <a:pPr>
              <a:defRPr sz="2000">
                <a:solidFill>
                  <a:srgbClr val="333333"/>
                </a:solidFill>
              </a:defRPr>
            </a:pPr>
            <a:r>
              <a:rPr lang="lt-LT" dirty="0"/>
              <a:t>Kalėdų, </a:t>
            </a:r>
            <a:r>
              <a:rPr dirty="0" err="1"/>
              <a:t>Velykų</a:t>
            </a:r>
            <a:r>
              <a:rPr lang="lt-LT" dirty="0"/>
              <a:t>, klientų gimtadienių </a:t>
            </a:r>
            <a:r>
              <a:rPr dirty="0" err="1"/>
              <a:t>šventimas</a:t>
            </a:r>
            <a:r>
              <a:rPr dirty="0"/>
              <a:t> </a:t>
            </a:r>
            <a:endParaRPr lang="lt-LT" dirty="0"/>
          </a:p>
          <a:p>
            <a:pPr>
              <a:defRPr sz="2000">
                <a:solidFill>
                  <a:srgbClr val="333333"/>
                </a:solidFill>
              </a:defRPr>
            </a:pPr>
            <a:r>
              <a:rPr lang="lt-LT" dirty="0"/>
              <a:t>k</a:t>
            </a:r>
            <a:r>
              <a:rPr dirty="0" err="1"/>
              <a:t>artu</a:t>
            </a:r>
            <a:r>
              <a:rPr lang="lt-LT" dirty="0"/>
              <a:t> stiprina tarpusavio ryšį ir pasitikėjimą </a:t>
            </a:r>
          </a:p>
          <a:p>
            <a:pPr>
              <a:defRPr sz="2000">
                <a:solidFill>
                  <a:srgbClr val="333333"/>
                </a:solidFill>
              </a:defRPr>
            </a:pPr>
            <a:r>
              <a:rPr lang="lt-LT" dirty="0"/>
              <a:t>savimi ir savo gebėjimais, turi stiprų terapinį</a:t>
            </a:r>
          </a:p>
          <a:p>
            <a:pPr>
              <a:defRPr sz="2000">
                <a:solidFill>
                  <a:srgbClr val="333333"/>
                </a:solidFill>
              </a:defRPr>
            </a:pPr>
            <a:r>
              <a:rPr lang="lt-LT" dirty="0"/>
              <a:t>poveikį. </a:t>
            </a:r>
            <a:endParaRPr dirty="0"/>
          </a:p>
        </p:txBody>
      </p:sp>
      <p:pic>
        <p:nvPicPr>
          <p:cNvPr id="13" name="Picture 12">
            <a:extLst>
              <a:ext uri="{FF2B5EF4-FFF2-40B4-BE49-F238E27FC236}">
                <a16:creationId xmlns:a16="http://schemas.microsoft.com/office/drawing/2014/main" id="{DCC5D809-E34C-0ECC-2735-CC172D300635}"/>
              </a:ext>
            </a:extLst>
          </p:cNvPr>
          <p:cNvPicPr>
            <a:picLocks noChangeAspect="1"/>
          </p:cNvPicPr>
          <p:nvPr/>
        </p:nvPicPr>
        <p:blipFill>
          <a:blip r:embed="rId2"/>
          <a:stretch>
            <a:fillRect/>
          </a:stretch>
        </p:blipFill>
        <p:spPr>
          <a:xfrm>
            <a:off x="79442" y="4074159"/>
            <a:ext cx="2809381" cy="2107036"/>
          </a:xfrm>
          <a:prstGeom prst="rect">
            <a:avLst/>
          </a:prstGeom>
        </p:spPr>
      </p:pic>
      <p:pic>
        <p:nvPicPr>
          <p:cNvPr id="15" name="Picture 14">
            <a:extLst>
              <a:ext uri="{FF2B5EF4-FFF2-40B4-BE49-F238E27FC236}">
                <a16:creationId xmlns:a16="http://schemas.microsoft.com/office/drawing/2014/main" id="{1C10597C-D7C9-EC86-F1E2-BBFF2BD949B3}"/>
              </a:ext>
            </a:extLst>
          </p:cNvPr>
          <p:cNvPicPr>
            <a:picLocks noChangeAspect="1"/>
          </p:cNvPicPr>
          <p:nvPr/>
        </p:nvPicPr>
        <p:blipFill>
          <a:blip r:embed="rId3"/>
          <a:stretch>
            <a:fillRect/>
          </a:stretch>
        </p:blipFill>
        <p:spPr>
          <a:xfrm>
            <a:off x="2948672" y="4074158"/>
            <a:ext cx="1580277" cy="2107036"/>
          </a:xfrm>
          <a:prstGeom prst="rect">
            <a:avLst/>
          </a:prstGeom>
        </p:spPr>
      </p:pic>
      <p:pic>
        <p:nvPicPr>
          <p:cNvPr id="19" name="Picture 18">
            <a:extLst>
              <a:ext uri="{FF2B5EF4-FFF2-40B4-BE49-F238E27FC236}">
                <a16:creationId xmlns:a16="http://schemas.microsoft.com/office/drawing/2014/main" id="{3EA79BE4-65D9-D1E5-17C0-6434B2359EA8}"/>
              </a:ext>
            </a:extLst>
          </p:cNvPr>
          <p:cNvPicPr>
            <a:picLocks noChangeAspect="1"/>
          </p:cNvPicPr>
          <p:nvPr/>
        </p:nvPicPr>
        <p:blipFill>
          <a:blip r:embed="rId4"/>
          <a:stretch>
            <a:fillRect/>
          </a:stretch>
        </p:blipFill>
        <p:spPr>
          <a:xfrm>
            <a:off x="4572000" y="4074159"/>
            <a:ext cx="1580276" cy="2107035"/>
          </a:xfrm>
          <a:prstGeom prst="rect">
            <a:avLst/>
          </a:prstGeom>
        </p:spPr>
      </p:pic>
      <p:pic>
        <p:nvPicPr>
          <p:cNvPr id="23" name="Picture 22">
            <a:extLst>
              <a:ext uri="{FF2B5EF4-FFF2-40B4-BE49-F238E27FC236}">
                <a16:creationId xmlns:a16="http://schemas.microsoft.com/office/drawing/2014/main" id="{B5FCEAF3-FEA0-2285-4A6A-AB5C64484D00}"/>
              </a:ext>
            </a:extLst>
          </p:cNvPr>
          <p:cNvPicPr>
            <a:picLocks noChangeAspect="1"/>
          </p:cNvPicPr>
          <p:nvPr/>
        </p:nvPicPr>
        <p:blipFill>
          <a:blip r:embed="rId5"/>
          <a:stretch>
            <a:fillRect/>
          </a:stretch>
        </p:blipFill>
        <p:spPr>
          <a:xfrm>
            <a:off x="5627406" y="1158702"/>
            <a:ext cx="2843955" cy="2132966"/>
          </a:xfrm>
          <a:prstGeom prst="rect">
            <a:avLst/>
          </a:prstGeom>
        </p:spPr>
      </p:pic>
      <p:pic>
        <p:nvPicPr>
          <p:cNvPr id="25" name="Picture 24">
            <a:extLst>
              <a:ext uri="{FF2B5EF4-FFF2-40B4-BE49-F238E27FC236}">
                <a16:creationId xmlns:a16="http://schemas.microsoft.com/office/drawing/2014/main" id="{BB603ECE-21B3-DFC0-13AF-D41B3D178185}"/>
              </a:ext>
            </a:extLst>
          </p:cNvPr>
          <p:cNvPicPr>
            <a:picLocks noChangeAspect="1"/>
          </p:cNvPicPr>
          <p:nvPr/>
        </p:nvPicPr>
        <p:blipFill>
          <a:blip r:embed="rId6"/>
          <a:stretch>
            <a:fillRect/>
          </a:stretch>
        </p:blipFill>
        <p:spPr>
          <a:xfrm>
            <a:off x="6195327" y="4074158"/>
            <a:ext cx="2740236" cy="20551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A975-6631-604B-3FF9-E535B534E6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4E04A6-D7D9-8099-0049-66351848A2FC}"/>
              </a:ext>
            </a:extLst>
          </p:cNvPr>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t>Šventės bendruomenėje</a:t>
            </a:r>
          </a:p>
        </p:txBody>
      </p:sp>
      <p:sp>
        <p:nvSpPr>
          <p:cNvPr id="3" name="TextBox 2">
            <a:extLst>
              <a:ext uri="{FF2B5EF4-FFF2-40B4-BE49-F238E27FC236}">
                <a16:creationId xmlns:a16="http://schemas.microsoft.com/office/drawing/2014/main" id="{8CF6F988-FAFE-9500-B968-441D7E9EDB0F}"/>
              </a:ext>
            </a:extLst>
          </p:cNvPr>
          <p:cNvSpPr txBox="1"/>
          <p:nvPr/>
        </p:nvSpPr>
        <p:spPr>
          <a:xfrm>
            <a:off x="457200" y="1097280"/>
            <a:ext cx="5242012" cy="2031325"/>
          </a:xfrm>
          <a:prstGeom prst="rect">
            <a:avLst/>
          </a:prstGeom>
          <a:noFill/>
        </p:spPr>
        <p:txBody>
          <a:bodyPr wrap="none">
            <a:spAutoFit/>
          </a:bodyPr>
          <a:lstStyle/>
          <a:p>
            <a:r>
              <a:rPr lang="lt-LT" dirty="0"/>
              <a:t>Švęsti kolegų gimtadieniai, organizuota 1 m. veiklos </a:t>
            </a:r>
          </a:p>
          <a:p>
            <a:r>
              <a:rPr lang="lt-LT" dirty="0"/>
              <a:t>trukmės šventė, aplankyti kolegos Panevėžio mieste,</a:t>
            </a:r>
          </a:p>
          <a:p>
            <a:r>
              <a:rPr lang="lt-LT" dirty="0"/>
              <a:t>ne kartą sulaukta svečių iš Vilniaus ir Panevėžio rajono</a:t>
            </a:r>
          </a:p>
          <a:p>
            <a:r>
              <a:rPr lang="lt-LT" dirty="0"/>
              <a:t>Savivaldybės, lankėsi ir darbdavių atstovai. Vykdomos </a:t>
            </a:r>
          </a:p>
          <a:p>
            <a:r>
              <a:rPr lang="lt-LT" dirty="0"/>
              <a:t>veiklos, veiklų rezultatų pristatymas stiprina darbinius</a:t>
            </a:r>
          </a:p>
          <a:p>
            <a:r>
              <a:rPr lang="lt-LT" dirty="0"/>
              <a:t>įgūdžius, padeda patikėti savo jėgomis ir bandyti </a:t>
            </a:r>
          </a:p>
          <a:p>
            <a:r>
              <a:rPr lang="lt-LT" dirty="0"/>
              <a:t>pagal savo galimybes integruotis į darbo rinką.</a:t>
            </a:r>
            <a:endParaRPr dirty="0"/>
          </a:p>
        </p:txBody>
      </p:sp>
      <p:pic>
        <p:nvPicPr>
          <p:cNvPr id="5" name="Picture 4">
            <a:extLst>
              <a:ext uri="{FF2B5EF4-FFF2-40B4-BE49-F238E27FC236}">
                <a16:creationId xmlns:a16="http://schemas.microsoft.com/office/drawing/2014/main" id="{EF96ECBD-8AC8-6188-3FEC-0CD9C97F3216}"/>
              </a:ext>
            </a:extLst>
          </p:cNvPr>
          <p:cNvPicPr>
            <a:picLocks noChangeAspect="1"/>
          </p:cNvPicPr>
          <p:nvPr/>
        </p:nvPicPr>
        <p:blipFill>
          <a:blip r:embed="rId2"/>
          <a:stretch>
            <a:fillRect/>
          </a:stretch>
        </p:blipFill>
        <p:spPr>
          <a:xfrm>
            <a:off x="0" y="3870431"/>
            <a:ext cx="2809382" cy="2107036"/>
          </a:xfrm>
          <a:prstGeom prst="rect">
            <a:avLst/>
          </a:prstGeom>
        </p:spPr>
      </p:pic>
      <p:pic>
        <p:nvPicPr>
          <p:cNvPr id="11" name="Picture 10">
            <a:extLst>
              <a:ext uri="{FF2B5EF4-FFF2-40B4-BE49-F238E27FC236}">
                <a16:creationId xmlns:a16="http://schemas.microsoft.com/office/drawing/2014/main" id="{49BF2502-6B6C-2DD4-2A76-88922F386854}"/>
              </a:ext>
            </a:extLst>
          </p:cNvPr>
          <p:cNvPicPr>
            <a:picLocks noChangeAspect="1"/>
          </p:cNvPicPr>
          <p:nvPr/>
        </p:nvPicPr>
        <p:blipFill>
          <a:blip r:embed="rId3"/>
          <a:stretch>
            <a:fillRect/>
          </a:stretch>
        </p:blipFill>
        <p:spPr>
          <a:xfrm>
            <a:off x="2903969" y="3870431"/>
            <a:ext cx="2809382" cy="2107036"/>
          </a:xfrm>
          <a:prstGeom prst="rect">
            <a:avLst/>
          </a:prstGeom>
        </p:spPr>
      </p:pic>
      <p:pic>
        <p:nvPicPr>
          <p:cNvPr id="14" name="Picture 13">
            <a:extLst>
              <a:ext uri="{FF2B5EF4-FFF2-40B4-BE49-F238E27FC236}">
                <a16:creationId xmlns:a16="http://schemas.microsoft.com/office/drawing/2014/main" id="{6907AC18-0088-8668-0990-DCB7D23DF127}"/>
              </a:ext>
            </a:extLst>
          </p:cNvPr>
          <p:cNvPicPr>
            <a:picLocks noChangeAspect="1"/>
          </p:cNvPicPr>
          <p:nvPr/>
        </p:nvPicPr>
        <p:blipFill>
          <a:blip r:embed="rId4"/>
          <a:stretch>
            <a:fillRect/>
          </a:stretch>
        </p:blipFill>
        <p:spPr>
          <a:xfrm>
            <a:off x="5841029" y="1097280"/>
            <a:ext cx="2807828" cy="2105871"/>
          </a:xfrm>
          <a:prstGeom prst="rect">
            <a:avLst/>
          </a:prstGeom>
        </p:spPr>
      </p:pic>
      <p:pic>
        <p:nvPicPr>
          <p:cNvPr id="17" name="Picture 16">
            <a:extLst>
              <a:ext uri="{FF2B5EF4-FFF2-40B4-BE49-F238E27FC236}">
                <a16:creationId xmlns:a16="http://schemas.microsoft.com/office/drawing/2014/main" id="{E5B206AE-A6F1-1BE6-C4CB-F08F57BD2AA9}"/>
              </a:ext>
            </a:extLst>
          </p:cNvPr>
          <p:cNvPicPr>
            <a:picLocks noChangeAspect="1"/>
          </p:cNvPicPr>
          <p:nvPr/>
        </p:nvPicPr>
        <p:blipFill>
          <a:blip r:embed="rId5"/>
          <a:stretch>
            <a:fillRect/>
          </a:stretch>
        </p:blipFill>
        <p:spPr>
          <a:xfrm>
            <a:off x="5807938" y="3870431"/>
            <a:ext cx="2809382" cy="2107036"/>
          </a:xfrm>
          <a:prstGeom prst="rect">
            <a:avLst/>
          </a:prstGeom>
        </p:spPr>
      </p:pic>
    </p:spTree>
    <p:extLst>
      <p:ext uri="{BB962C8B-B14F-4D97-AF65-F5344CB8AC3E}">
        <p14:creationId xmlns:p14="http://schemas.microsoft.com/office/powerpoint/2010/main" val="63507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31520"/>
          </a:xfrm>
          <a:prstGeom prst="rect">
            <a:avLst/>
          </a:prstGeom>
          <a:solidFill>
            <a:srgbClr val="FBB121"/>
          </a:solidFill>
          <a:ln>
            <a:solidFill>
              <a:srgbClr val="FBB12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800" b="1">
                <a:solidFill>
                  <a:srgbClr val="333333"/>
                </a:solidFill>
              </a:defRPr>
            </a:pPr>
            <a:r>
              <a:rPr dirty="0" err="1"/>
              <a:t>Socialinėms</a:t>
            </a:r>
            <a:r>
              <a:rPr dirty="0"/>
              <a:t> </a:t>
            </a:r>
            <a:r>
              <a:rPr dirty="0" err="1"/>
              <a:t>dirbtuvėms</a:t>
            </a:r>
            <a:r>
              <a:rPr dirty="0"/>
              <a:t> – </a:t>
            </a:r>
            <a:r>
              <a:rPr dirty="0" err="1"/>
              <a:t>vieneri</a:t>
            </a:r>
            <a:r>
              <a:rPr dirty="0"/>
              <a:t> </a:t>
            </a:r>
            <a:r>
              <a:rPr dirty="0" err="1"/>
              <a:t>metai</a:t>
            </a:r>
            <a:endParaRPr lang="lt-LT" dirty="0"/>
          </a:p>
          <a:p>
            <a:pPr algn="ctr">
              <a:defRPr sz="2800" b="1">
                <a:solidFill>
                  <a:srgbClr val="333333"/>
                </a:solidFill>
              </a:defRPr>
            </a:pPr>
            <a:r>
              <a:rPr lang="lt-LT" dirty="0"/>
              <a:t>2025 m. birželio mėn. 3 d.</a:t>
            </a:r>
            <a:endParaRPr dirty="0"/>
          </a:p>
        </p:txBody>
      </p:sp>
      <p:sp>
        <p:nvSpPr>
          <p:cNvPr id="3" name="TextBox 2"/>
          <p:cNvSpPr txBox="1"/>
          <p:nvPr/>
        </p:nvSpPr>
        <p:spPr>
          <a:xfrm>
            <a:off x="457200" y="1097280"/>
            <a:ext cx="6209264" cy="1938992"/>
          </a:xfrm>
          <a:prstGeom prst="rect">
            <a:avLst/>
          </a:prstGeom>
          <a:noFill/>
        </p:spPr>
        <p:txBody>
          <a:bodyPr wrap="none">
            <a:spAutoFit/>
          </a:bodyPr>
          <a:lstStyle/>
          <a:p>
            <a:pPr>
              <a:defRPr sz="2000">
                <a:solidFill>
                  <a:srgbClr val="333333"/>
                </a:solidFill>
              </a:defRPr>
            </a:pPr>
            <a:r>
              <a:rPr lang="lt-LT" dirty="0"/>
              <a:t>1 m. darbo s</a:t>
            </a:r>
            <a:r>
              <a:rPr dirty="0" err="1"/>
              <a:t>ukaktis</a:t>
            </a:r>
            <a:r>
              <a:rPr dirty="0"/>
              <a:t> </a:t>
            </a:r>
            <a:r>
              <a:rPr dirty="0" err="1"/>
              <a:t>pažymėta</a:t>
            </a:r>
            <a:r>
              <a:rPr dirty="0"/>
              <a:t> </a:t>
            </a:r>
            <a:r>
              <a:rPr dirty="0" err="1"/>
              <a:t>su</a:t>
            </a:r>
            <a:r>
              <a:rPr dirty="0"/>
              <a:t> </a:t>
            </a:r>
            <a:r>
              <a:rPr lang="lt-LT" dirty="0"/>
              <a:t>džiaugsmu ir garbingais</a:t>
            </a:r>
          </a:p>
          <a:p>
            <a:pPr>
              <a:defRPr sz="2000">
                <a:solidFill>
                  <a:srgbClr val="333333"/>
                </a:solidFill>
              </a:defRPr>
            </a:pPr>
            <a:r>
              <a:rPr lang="lt-LT" dirty="0"/>
              <a:t>svečiais -</a:t>
            </a:r>
            <a:r>
              <a:rPr dirty="0"/>
              <a:t> per </a:t>
            </a:r>
            <a:r>
              <a:rPr dirty="0" err="1"/>
              <a:t>pirmuosius</a:t>
            </a:r>
            <a:r>
              <a:rPr dirty="0"/>
              <a:t> </a:t>
            </a:r>
            <a:r>
              <a:rPr dirty="0" err="1"/>
              <a:t>metus</a:t>
            </a:r>
            <a:r>
              <a:rPr dirty="0"/>
              <a:t> </a:t>
            </a:r>
            <a:r>
              <a:rPr lang="lt-LT" dirty="0"/>
              <a:t>socialinės </a:t>
            </a:r>
            <a:r>
              <a:rPr dirty="0" err="1"/>
              <a:t>dirbtuvės</a:t>
            </a:r>
            <a:r>
              <a:rPr dirty="0"/>
              <a:t> </a:t>
            </a:r>
            <a:r>
              <a:rPr dirty="0" err="1"/>
              <a:t>įrodė</a:t>
            </a:r>
            <a:r>
              <a:rPr dirty="0"/>
              <a:t> </a:t>
            </a:r>
            <a:endParaRPr lang="lt-LT" dirty="0"/>
          </a:p>
          <a:p>
            <a:pPr>
              <a:defRPr sz="2000">
                <a:solidFill>
                  <a:srgbClr val="333333"/>
                </a:solidFill>
              </a:defRPr>
            </a:pPr>
            <a:r>
              <a:rPr dirty="0" err="1"/>
              <a:t>savo</a:t>
            </a:r>
            <a:r>
              <a:rPr dirty="0"/>
              <a:t> </a:t>
            </a:r>
            <a:r>
              <a:rPr dirty="0" err="1"/>
              <a:t>reikšmę</a:t>
            </a:r>
            <a:r>
              <a:rPr lang="lt-LT" dirty="0"/>
              <a:t> ir vertę</a:t>
            </a:r>
            <a:r>
              <a:rPr dirty="0"/>
              <a:t>. Tai </a:t>
            </a:r>
            <a:r>
              <a:rPr dirty="0" err="1"/>
              <a:t>vieta</a:t>
            </a:r>
            <a:r>
              <a:rPr dirty="0"/>
              <a:t>, </a:t>
            </a:r>
            <a:r>
              <a:rPr dirty="0" err="1"/>
              <a:t>kur</a:t>
            </a:r>
            <a:r>
              <a:rPr dirty="0"/>
              <a:t> </a:t>
            </a:r>
            <a:r>
              <a:rPr dirty="0" err="1"/>
              <a:t>žmonės</a:t>
            </a:r>
            <a:r>
              <a:rPr dirty="0"/>
              <a:t> </a:t>
            </a:r>
            <a:r>
              <a:rPr dirty="0" err="1"/>
              <a:t>su</a:t>
            </a:r>
            <a:r>
              <a:rPr dirty="0"/>
              <a:t> </a:t>
            </a:r>
            <a:r>
              <a:rPr dirty="0" err="1"/>
              <a:t>negalia</a:t>
            </a:r>
            <a:endParaRPr lang="lt-LT" dirty="0"/>
          </a:p>
          <a:p>
            <a:pPr>
              <a:defRPr sz="2000">
                <a:solidFill>
                  <a:srgbClr val="333333"/>
                </a:solidFill>
              </a:defRPr>
            </a:pPr>
            <a:r>
              <a:rPr dirty="0"/>
              <a:t> </a:t>
            </a:r>
            <a:r>
              <a:rPr dirty="0" err="1"/>
              <a:t>atranda</a:t>
            </a:r>
            <a:r>
              <a:rPr dirty="0"/>
              <a:t> </a:t>
            </a:r>
            <a:r>
              <a:rPr dirty="0" err="1"/>
              <a:t>savivertę</a:t>
            </a:r>
            <a:r>
              <a:rPr dirty="0"/>
              <a:t>, </a:t>
            </a:r>
            <a:r>
              <a:rPr dirty="0" err="1"/>
              <a:t>kuria</a:t>
            </a:r>
            <a:r>
              <a:rPr dirty="0"/>
              <a:t> </a:t>
            </a:r>
            <a:r>
              <a:rPr dirty="0" err="1"/>
              <a:t>produktus</a:t>
            </a:r>
            <a:r>
              <a:rPr dirty="0"/>
              <a:t>, </a:t>
            </a:r>
            <a:r>
              <a:rPr dirty="0" err="1"/>
              <a:t>prisideda</a:t>
            </a:r>
            <a:r>
              <a:rPr dirty="0"/>
              <a:t> </a:t>
            </a:r>
            <a:endParaRPr lang="lt-LT" dirty="0"/>
          </a:p>
          <a:p>
            <a:pPr>
              <a:defRPr sz="2000">
                <a:solidFill>
                  <a:srgbClr val="333333"/>
                </a:solidFill>
              </a:defRPr>
            </a:pPr>
            <a:r>
              <a:rPr dirty="0" err="1"/>
              <a:t>prie</a:t>
            </a:r>
            <a:r>
              <a:rPr dirty="0"/>
              <a:t> </a:t>
            </a:r>
            <a:r>
              <a:rPr dirty="0" err="1"/>
              <a:t>bendruomenės</a:t>
            </a:r>
            <a:r>
              <a:rPr dirty="0"/>
              <a:t>.</a:t>
            </a:r>
            <a:r>
              <a:rPr lang="lt-LT" dirty="0"/>
              <a:t> </a:t>
            </a:r>
          </a:p>
          <a:p>
            <a:pPr>
              <a:defRPr sz="2000">
                <a:solidFill>
                  <a:srgbClr val="333333"/>
                </a:solidFill>
              </a:defRPr>
            </a:pPr>
            <a:r>
              <a:rPr lang="lt-LT" dirty="0"/>
              <a:t>Paslauga yra labai reikalinga.</a:t>
            </a:r>
            <a:endParaRPr dirty="0"/>
          </a:p>
        </p:txBody>
      </p:sp>
      <p:pic>
        <p:nvPicPr>
          <p:cNvPr id="11" name="Picture 10">
            <a:extLst>
              <a:ext uri="{FF2B5EF4-FFF2-40B4-BE49-F238E27FC236}">
                <a16:creationId xmlns:a16="http://schemas.microsoft.com/office/drawing/2014/main" id="{6E4D24B6-D298-F04C-C48A-EBA22CDC87A2}"/>
              </a:ext>
            </a:extLst>
          </p:cNvPr>
          <p:cNvPicPr>
            <a:picLocks noChangeAspect="1"/>
          </p:cNvPicPr>
          <p:nvPr/>
        </p:nvPicPr>
        <p:blipFill>
          <a:blip r:embed="rId2"/>
          <a:stretch>
            <a:fillRect/>
          </a:stretch>
        </p:blipFill>
        <p:spPr>
          <a:xfrm>
            <a:off x="342900" y="3361267"/>
            <a:ext cx="2374900" cy="3166533"/>
          </a:xfrm>
          <a:prstGeom prst="rect">
            <a:avLst/>
          </a:prstGeom>
        </p:spPr>
      </p:pic>
      <p:pic>
        <p:nvPicPr>
          <p:cNvPr id="13" name="Picture 12">
            <a:extLst>
              <a:ext uri="{FF2B5EF4-FFF2-40B4-BE49-F238E27FC236}">
                <a16:creationId xmlns:a16="http://schemas.microsoft.com/office/drawing/2014/main" id="{C768A2D1-49B9-74FE-8C7F-DCC359552709}"/>
              </a:ext>
            </a:extLst>
          </p:cNvPr>
          <p:cNvPicPr>
            <a:picLocks noChangeAspect="1"/>
          </p:cNvPicPr>
          <p:nvPr/>
        </p:nvPicPr>
        <p:blipFill>
          <a:blip r:embed="rId3"/>
          <a:stretch>
            <a:fillRect/>
          </a:stretch>
        </p:blipFill>
        <p:spPr>
          <a:xfrm>
            <a:off x="2827496" y="3361267"/>
            <a:ext cx="2374899" cy="3166533"/>
          </a:xfrm>
          <a:prstGeom prst="rect">
            <a:avLst/>
          </a:prstGeom>
        </p:spPr>
      </p:pic>
      <p:pic>
        <p:nvPicPr>
          <p:cNvPr id="15" name="Picture 14">
            <a:extLst>
              <a:ext uri="{FF2B5EF4-FFF2-40B4-BE49-F238E27FC236}">
                <a16:creationId xmlns:a16="http://schemas.microsoft.com/office/drawing/2014/main" id="{192B81D5-63BE-7885-610F-008923503C76}"/>
              </a:ext>
            </a:extLst>
          </p:cNvPr>
          <p:cNvPicPr>
            <a:picLocks noChangeAspect="1"/>
          </p:cNvPicPr>
          <p:nvPr/>
        </p:nvPicPr>
        <p:blipFill>
          <a:blip r:embed="rId4"/>
          <a:stretch>
            <a:fillRect/>
          </a:stretch>
        </p:blipFill>
        <p:spPr>
          <a:xfrm>
            <a:off x="5383485" y="2354226"/>
            <a:ext cx="3687604" cy="27657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TotalTime>
  <Words>696</Words>
  <Application>Microsoft Office PowerPoint</Application>
  <PresentationFormat>On-screen Show (4:3)</PresentationFormat>
  <Paragraphs>98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Elmel Cel</dc:creator>
  <cp:keywords/>
  <dc:description>generated using python-pptx</dc:description>
  <cp:lastModifiedBy>Elmel Cel</cp:lastModifiedBy>
  <cp:revision>32</cp:revision>
  <dcterms:created xsi:type="dcterms:W3CDTF">2013-01-27T09:14:16Z</dcterms:created>
  <dcterms:modified xsi:type="dcterms:W3CDTF">2025-10-07T10:57:35Z</dcterms:modified>
  <cp:category/>
</cp:coreProperties>
</file>